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73" r:id="rId3"/>
    <p:sldId id="305" r:id="rId4"/>
    <p:sldId id="314" r:id="rId5"/>
    <p:sldId id="317" r:id="rId6"/>
    <p:sldId id="319" r:id="rId7"/>
    <p:sldId id="320" r:id="rId8"/>
    <p:sldId id="289" r:id="rId9"/>
    <p:sldId id="306" r:id="rId10"/>
    <p:sldId id="270" r:id="rId11"/>
    <p:sldId id="261" r:id="rId12"/>
    <p:sldId id="262" r:id="rId13"/>
    <p:sldId id="280" r:id="rId14"/>
    <p:sldId id="301" r:id="rId15"/>
    <p:sldId id="284" r:id="rId16"/>
    <p:sldId id="307" r:id="rId17"/>
    <p:sldId id="292" r:id="rId18"/>
    <p:sldId id="308" r:id="rId19"/>
    <p:sldId id="316" r:id="rId20"/>
    <p:sldId id="309" r:id="rId21"/>
    <p:sldId id="310" r:id="rId22"/>
    <p:sldId id="318" r:id="rId23"/>
    <p:sldId id="311" r:id="rId24"/>
    <p:sldId id="312" r:id="rId25"/>
    <p:sldId id="315" r:id="rId26"/>
    <p:sldId id="321" r:id="rId27"/>
    <p:sldId id="304" r:id="rId28"/>
  </p:sldIdLst>
  <p:sldSz cx="9144000" cy="6858000" type="screen4x3"/>
  <p:notesSz cx="7010400" cy="92964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0583"/>
    <a:srgbClr val="FA0A88"/>
    <a:srgbClr val="F90585"/>
    <a:srgbClr val="E5057A"/>
    <a:srgbClr val="D20470"/>
    <a:srgbClr val="D60093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ijl, lich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27102A9-8310-4765-A935-A1911B00CA55}" styleName="Stijl, licht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426" autoAdjust="0"/>
    <p:restoredTop sz="69447" autoAdjust="0"/>
  </p:normalViewPr>
  <p:slideViewPr>
    <p:cSldViewPr snapToGrid="0" showGuides="1">
      <p:cViewPr varScale="1">
        <p:scale>
          <a:sx n="129" d="100"/>
          <a:sy n="129" d="100"/>
        </p:scale>
        <p:origin x="144" y="174"/>
      </p:cViewPr>
      <p:guideLst>
        <p:guide orient="horz" pos="222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339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604" cy="4663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970159" y="1"/>
            <a:ext cx="3038604" cy="4663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64384A-33C4-41B0-97DA-44573B7D602D}" type="datetimeFigureOut">
              <a:rPr lang="nl-NL" smtClean="0"/>
              <a:t>7-2-2017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830013"/>
            <a:ext cx="3038604" cy="4663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970159" y="8830013"/>
            <a:ext cx="3038604" cy="4663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A49F6B-C424-44BA-A22B-B7B097A98DE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3299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A26FA9-A767-4A17-A526-F74678A967B4}" type="datetimeFigureOut">
              <a:rPr lang="nl-NL" smtClean="0"/>
              <a:pPr/>
              <a:t>7-2-2017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1041" y="4415789"/>
            <a:ext cx="5608320" cy="418338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2" y="8829966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970939" y="8829966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AEB870-C659-48E1-8912-E6EBF59BCA20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97686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EB870-C659-48E1-8912-E6EBF59BCA20}" type="slidenum">
              <a:rPr lang="nl-NL" smtClean="0"/>
              <a:pPr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51654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EB870-C659-48E1-8912-E6EBF59BCA20}" type="slidenum">
              <a:rPr lang="nl-NL" smtClean="0"/>
              <a:pPr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40271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EB870-C659-48E1-8912-E6EBF59BCA20}" type="slidenum">
              <a:rPr lang="nl-NL" smtClean="0"/>
              <a:pPr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72823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EB870-C659-48E1-8912-E6EBF59BCA20}" type="slidenum">
              <a:rPr lang="nl-NL" smtClean="0"/>
              <a:pPr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75383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764704"/>
            <a:ext cx="2133600" cy="365125"/>
          </a:xfrm>
          <a:prstGeom prst="rect">
            <a:avLst/>
          </a:prstGeom>
        </p:spPr>
        <p:txBody>
          <a:bodyPr/>
          <a:lstStyle/>
          <a:p>
            <a:fld id="{1216A799-749A-44B5-953F-7819355331A5}" type="datetimeFigureOut">
              <a:rPr lang="nl-NL" smtClean="0"/>
              <a:pPr/>
              <a:t>7-2-2017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093296"/>
            <a:ext cx="3464024" cy="365125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nl-NL" dirty="0"/>
              <a:t>Centrum voor heerlijk gezond eten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974904" y="609329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A8190D-CAC8-45B8-91F8-EEE64BEEA2AE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7716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16A799-749A-44B5-953F-7819355331A5}" type="datetimeFigureOut">
              <a:rPr lang="nl-NL" smtClean="0"/>
              <a:pPr/>
              <a:t>7-2-2017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5A8190D-CAC8-45B8-91F8-EEE64BEEA2AE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90401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16A799-749A-44B5-953F-7819355331A5}" type="datetimeFigureOut">
              <a:rPr lang="nl-NL" smtClean="0"/>
              <a:pPr/>
              <a:t>7-2-2017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5A8190D-CAC8-45B8-91F8-EEE64BEEA2AE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65981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2524"/>
            <a:ext cx="9143245" cy="1115476"/>
          </a:xfrm>
          <a:prstGeom prst="rect">
            <a:avLst/>
          </a:prstGeom>
        </p:spPr>
      </p:pic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093296"/>
            <a:ext cx="3464024" cy="365125"/>
          </a:xfrm>
        </p:spPr>
        <p:txBody>
          <a:bodyPr/>
          <a:lstStyle>
            <a:lvl1pPr>
              <a:defRPr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nl-NL" dirty="0"/>
              <a:t>Centrum voor heerlijk gezond eten</a:t>
            </a: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974904" y="6093296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A8190D-CAC8-45B8-91F8-EEE64BEEA2AE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99292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2524"/>
            <a:ext cx="9143245" cy="1115476"/>
          </a:xfrm>
          <a:prstGeom prst="rect">
            <a:avLst/>
          </a:prstGeom>
        </p:spPr>
      </p:pic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093296"/>
            <a:ext cx="3464024" cy="365125"/>
          </a:xfrm>
        </p:spPr>
        <p:txBody>
          <a:bodyPr/>
          <a:lstStyle>
            <a:lvl1pPr>
              <a:defRPr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nl-NL" dirty="0"/>
              <a:t>Centrum voor heerlijk gezond eten</a:t>
            </a: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974904" y="6093296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A8190D-CAC8-45B8-91F8-EEE64BEEA2AE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3622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2524"/>
            <a:ext cx="9143245" cy="1115476"/>
          </a:xfrm>
          <a:prstGeom prst="rect">
            <a:avLst/>
          </a:prstGeom>
        </p:spPr>
      </p:pic>
      <p:sp>
        <p:nvSpPr>
          <p:cNvPr id="9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093296"/>
            <a:ext cx="3464024" cy="365125"/>
          </a:xfrm>
        </p:spPr>
        <p:txBody>
          <a:bodyPr/>
          <a:lstStyle>
            <a:lvl1pPr>
              <a:defRPr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nl-NL" dirty="0"/>
              <a:t>Centrum voor heerlijk gezond eten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974904" y="6093296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A8190D-CAC8-45B8-91F8-EEE64BEEA2AE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80321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16A799-749A-44B5-953F-7819355331A5}" type="datetimeFigureOut">
              <a:rPr lang="nl-NL" smtClean="0"/>
              <a:pPr/>
              <a:t>7-2-2017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5A8190D-CAC8-45B8-91F8-EEE64BEEA2AE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07292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2524"/>
            <a:ext cx="9143245" cy="1115476"/>
          </a:xfrm>
          <a:prstGeom prst="rect">
            <a:avLst/>
          </a:prstGeom>
        </p:spPr>
      </p:pic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093296"/>
            <a:ext cx="3464024" cy="365125"/>
          </a:xfrm>
        </p:spPr>
        <p:txBody>
          <a:bodyPr/>
          <a:lstStyle>
            <a:lvl1pPr>
              <a:defRPr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nl-NL" dirty="0"/>
              <a:t>Centrum voor heerlijk gezond eten</a:t>
            </a:r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974904" y="6093296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A8190D-CAC8-45B8-91F8-EEE64BEEA2AE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76519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2524"/>
            <a:ext cx="9143245" cy="1115476"/>
          </a:xfrm>
          <a:prstGeom prst="rect">
            <a:avLst/>
          </a:prstGeom>
        </p:spPr>
      </p:pic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093296"/>
            <a:ext cx="3464024" cy="365125"/>
          </a:xfrm>
        </p:spPr>
        <p:txBody>
          <a:bodyPr/>
          <a:lstStyle>
            <a:lvl1pPr>
              <a:defRPr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nl-NL" dirty="0"/>
              <a:t>Centrum voor heerlijk gezond eten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974904" y="6093296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A8190D-CAC8-45B8-91F8-EEE64BEEA2AE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80954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16A799-749A-44B5-953F-7819355331A5}" type="datetimeFigureOut">
              <a:rPr lang="nl-NL" smtClean="0"/>
              <a:pPr/>
              <a:t>7-2-2017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5A8190D-CAC8-45B8-91F8-EEE64BEEA2AE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0342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16A799-749A-44B5-953F-7819355331A5}" type="datetimeFigureOut">
              <a:rPr lang="nl-NL" smtClean="0"/>
              <a:pPr/>
              <a:t>7-2-2017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5A8190D-CAC8-45B8-91F8-EEE64BEEA2AE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45323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2524"/>
            <a:ext cx="9143245" cy="1115476"/>
          </a:xfrm>
          <a:prstGeom prst="rect">
            <a:avLst/>
          </a:prstGeom>
        </p:spPr>
      </p:pic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093296"/>
            <a:ext cx="3464024" cy="365125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nl-NL" dirty="0"/>
              <a:t>Centrum voor heerlijk gezond eten</a:t>
            </a:r>
          </a:p>
        </p:txBody>
      </p:sp>
      <p:sp>
        <p:nvSpPr>
          <p:cNvPr id="12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974904" y="609329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A8190D-CAC8-45B8-91F8-EEE64BEEA2AE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205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ntimeter.com/s/47dd25c6a0ddcb02448193f5214ef516/01ce23ce6cb2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www.facebook.com/Eelkedroomt/videos/1099434050128387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timeter.com/s/47dd25c6a0ddcb02448193f5214ef516/01ce23ce6cb2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760692"/>
              </p:ext>
            </p:extLst>
          </p:nvPr>
        </p:nvGraphicFramePr>
        <p:xfrm>
          <a:off x="2952206" y="6145448"/>
          <a:ext cx="5852160" cy="3088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52160">
                  <a:extLst>
                    <a:ext uri="{9D8B030D-6E8A-4147-A177-3AD203B41FA5}">
                      <a16:colId xmlns:a16="http://schemas.microsoft.com/office/drawing/2014/main" val="512878797"/>
                    </a:ext>
                  </a:extLst>
                </a:gridCol>
              </a:tblGrid>
              <a:tr h="3088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NL" sz="1400" b="1" cap="all" spc="75" dirty="0" smtClean="0">
                          <a:effectLst/>
                          <a:latin typeface="+mn-lt"/>
                        </a:rPr>
                        <a:t>Inspiratiebijeenkomst</a:t>
                      </a:r>
                      <a:r>
                        <a:rPr lang="nl-NL" sz="1400" b="1" cap="all" spc="75" baseline="0" dirty="0" smtClean="0">
                          <a:effectLst/>
                          <a:latin typeface="+mn-lt"/>
                        </a:rPr>
                        <a:t> vrije tijd &amp; zorg </a:t>
                      </a:r>
                    </a:p>
                  </a:txBody>
                  <a:tcPr marL="118745" marR="118745" marT="0" marB="0"/>
                </a:tc>
                <a:extLst>
                  <a:ext uri="{0D108BD9-81ED-4DB2-BD59-A6C34878D82A}">
                    <a16:rowId xmlns:a16="http://schemas.microsoft.com/office/drawing/2014/main" val="385537204"/>
                  </a:ext>
                </a:extLst>
              </a:tr>
            </a:tbl>
          </a:graphicData>
        </a:graphic>
      </p:graphicFrame>
      <p:sp>
        <p:nvSpPr>
          <p:cNvPr id="6" name="Tijdelijke aanduiding voor voettekst 4"/>
          <p:cNvSpPr txBox="1">
            <a:spLocks/>
          </p:cNvSpPr>
          <p:nvPr/>
        </p:nvSpPr>
        <p:spPr>
          <a:xfrm>
            <a:off x="4803775" y="3595140"/>
            <a:ext cx="4340225" cy="1843709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6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3600" dirty="0" smtClean="0">
                <a:solidFill>
                  <a:srgbClr val="F50583"/>
                </a:solidFill>
                <a:effectLst/>
              </a:rPr>
              <a:t>Zorgeloos genieten </a:t>
            </a:r>
          </a:p>
          <a:p>
            <a:pPr algn="ctr"/>
            <a:r>
              <a:rPr lang="nl-NL" sz="3600" dirty="0" smtClean="0">
                <a:solidFill>
                  <a:srgbClr val="F50583"/>
                </a:solidFill>
                <a:effectLst/>
              </a:rPr>
              <a:t>in Ongehinderd Vechtdal</a:t>
            </a:r>
            <a:endParaRPr lang="nl-NL" sz="3600" dirty="0">
              <a:solidFill>
                <a:srgbClr val="F50583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31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05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418011" y="274638"/>
            <a:ext cx="9104811" cy="1143000"/>
          </a:xfrm>
        </p:spPr>
        <p:txBody>
          <a:bodyPr>
            <a:normAutofit/>
          </a:bodyPr>
          <a:lstStyle/>
          <a:p>
            <a:r>
              <a:rPr lang="nl-NL" b="1" dirty="0"/>
              <a:t>Huidige </a:t>
            </a:r>
            <a:r>
              <a:rPr lang="nl-NL" b="1" dirty="0" smtClean="0"/>
              <a:t>positie vrije tijd </a:t>
            </a:r>
            <a:r>
              <a:rPr lang="nl-NL" b="1" dirty="0"/>
              <a:t>&amp;</a:t>
            </a:r>
            <a:r>
              <a:rPr lang="nl-NL" b="1" dirty="0" smtClean="0"/>
              <a:t> zorg</a:t>
            </a:r>
            <a:endParaRPr lang="nl-NL" b="1" dirty="0"/>
          </a:p>
        </p:txBody>
      </p:sp>
      <p:sp>
        <p:nvSpPr>
          <p:cNvPr id="28" name="Tijdelijke aanduiding voor inhoud 2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NL" dirty="0"/>
              <a:t>Koplopers en groeiend aantal initiatieven</a:t>
            </a:r>
          </a:p>
          <a:p>
            <a:pPr>
              <a:buNone/>
            </a:pPr>
            <a:r>
              <a:rPr lang="nl-NL" sz="2000" dirty="0"/>
              <a:t>Imminkhoeve, </a:t>
            </a:r>
            <a:r>
              <a:rPr lang="nl-NL" sz="2000" dirty="0" err="1"/>
              <a:t>Zwieseborg</a:t>
            </a:r>
            <a:r>
              <a:rPr lang="nl-NL" sz="2000" dirty="0"/>
              <a:t>, Camping ‘t </a:t>
            </a:r>
            <a:r>
              <a:rPr lang="nl-NL" sz="2000" dirty="0" err="1"/>
              <a:t>Reestdal</a:t>
            </a:r>
            <a:r>
              <a:rPr lang="nl-NL" sz="2000" dirty="0"/>
              <a:t>, </a:t>
            </a:r>
            <a:r>
              <a:rPr lang="nl-NL" sz="2000" dirty="0" smtClean="0"/>
              <a:t>vakantiedialyse bij De </a:t>
            </a:r>
            <a:r>
              <a:rPr lang="nl-NL" sz="2000" dirty="0" err="1" smtClean="0"/>
              <a:t>Boergondiër</a:t>
            </a:r>
            <a:r>
              <a:rPr lang="nl-NL" sz="2000" dirty="0" smtClean="0"/>
              <a:t>, vakantieopvang SXB, </a:t>
            </a:r>
            <a:r>
              <a:rPr lang="nl-NL" sz="2000" dirty="0"/>
              <a:t>Unieke Zorgvakanties Overijssel, </a:t>
            </a:r>
            <a:r>
              <a:rPr lang="nl-NL" sz="2000" dirty="0" smtClean="0"/>
              <a:t>De Wolfskuil, Zorg </a:t>
            </a:r>
            <a:r>
              <a:rPr lang="nl-NL" sz="2000" dirty="0"/>
              <a:t>op locatie, Stichting Ondernemend </a:t>
            </a:r>
            <a:r>
              <a:rPr lang="nl-NL" sz="2000" dirty="0" err="1"/>
              <a:t>Reestdal</a:t>
            </a:r>
            <a:r>
              <a:rPr lang="nl-NL" sz="2000" dirty="0"/>
              <a:t>, Outdoor </a:t>
            </a:r>
            <a:r>
              <a:rPr lang="nl-NL" sz="2000" dirty="0" smtClean="0"/>
              <a:t>+, Reestlandhoeve</a:t>
            </a:r>
            <a:endParaRPr lang="nl-NL" sz="2000" dirty="0"/>
          </a:p>
          <a:p>
            <a:endParaRPr lang="nl-NL" sz="2000" dirty="0"/>
          </a:p>
          <a:p>
            <a:pPr marL="0" indent="0">
              <a:buNone/>
            </a:pPr>
            <a:r>
              <a:rPr lang="nl-NL" dirty="0"/>
              <a:t>Deskundigheid op het gebied van zorg</a:t>
            </a:r>
          </a:p>
          <a:p>
            <a:pPr marL="0" indent="0">
              <a:buNone/>
            </a:pPr>
            <a:r>
              <a:rPr lang="nl-NL" sz="2000" dirty="0" err="1"/>
              <a:t>Saxenburgh</a:t>
            </a:r>
            <a:r>
              <a:rPr lang="nl-NL" sz="2000" dirty="0"/>
              <a:t> Groep inclusief ziekenhuiszorg, ouderenzorg en revalidatiezorg, </a:t>
            </a:r>
            <a:r>
              <a:rPr lang="nl-NL" sz="2000" dirty="0" err="1"/>
              <a:t>DialyseCentrum</a:t>
            </a:r>
            <a:r>
              <a:rPr lang="nl-NL" sz="2000" dirty="0"/>
              <a:t> Hardenberg, </a:t>
            </a:r>
            <a:r>
              <a:rPr lang="nl-NL" sz="2000" dirty="0" err="1"/>
              <a:t>Baalderbrog</a:t>
            </a:r>
            <a:r>
              <a:rPr lang="nl-NL" sz="2000" dirty="0"/>
              <a:t> Groep, Isala </a:t>
            </a:r>
            <a:r>
              <a:rPr lang="nl-NL" sz="2000" dirty="0" smtClean="0"/>
              <a:t>Klinieken</a:t>
            </a:r>
            <a:r>
              <a:rPr lang="nl-NL" sz="2000" dirty="0"/>
              <a:t>,</a:t>
            </a:r>
            <a:br>
              <a:rPr lang="nl-NL" sz="2000" dirty="0"/>
            </a:br>
            <a:r>
              <a:rPr lang="nl-NL" sz="2000" dirty="0" smtClean="0"/>
              <a:t>thuiszorgaanbieders </a:t>
            </a:r>
            <a:r>
              <a:rPr lang="nl-NL" sz="2000" dirty="0"/>
              <a:t>zoals Buurtzorg en </a:t>
            </a:r>
            <a:r>
              <a:rPr lang="nl-NL" sz="2000" dirty="0" err="1"/>
              <a:t>Carinova</a:t>
            </a:r>
            <a:r>
              <a:rPr lang="nl-NL" sz="2000" dirty="0"/>
              <a:t>, Zorg op locatie, zorgboerderijen</a:t>
            </a:r>
            <a:endParaRPr lang="nl-NL" dirty="0"/>
          </a:p>
          <a:p>
            <a:pPr marL="0" indent="0">
              <a:buNone/>
            </a:pPr>
            <a:endParaRPr lang="nl-NL" sz="2000" dirty="0"/>
          </a:p>
        </p:txBody>
      </p:sp>
      <p:sp>
        <p:nvSpPr>
          <p:cNvPr id="8" name="Tekstvak 7"/>
          <p:cNvSpPr txBox="1"/>
          <p:nvPr/>
        </p:nvSpPr>
        <p:spPr>
          <a:xfrm>
            <a:off x="3106320" y="1387724"/>
            <a:ext cx="2661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NL" sz="2800" b="1" dirty="0">
              <a:solidFill>
                <a:srgbClr val="FA0A8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789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b="1" dirty="0" smtClean="0"/>
              <a:t>Economische kansen VTE</a:t>
            </a:r>
            <a:endParaRPr lang="nl-NL" b="1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457200" y="1188720"/>
            <a:ext cx="8229600" cy="493744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sz="2400" dirty="0"/>
              <a:t>Meest </a:t>
            </a:r>
            <a:r>
              <a:rPr lang="nl-NL" sz="2400" dirty="0" smtClean="0"/>
              <a:t>interessante focussegment </a:t>
            </a:r>
            <a:r>
              <a:rPr lang="nl-NL" sz="2400" dirty="0"/>
              <a:t>zijn de </a:t>
            </a:r>
            <a:r>
              <a:rPr lang="nl-NL" sz="2400" dirty="0" smtClean="0"/>
              <a:t>vitale en kapitaalkrachtige 65-plussers met lichte hulpvraag:</a:t>
            </a:r>
          </a:p>
          <a:p>
            <a:pPr>
              <a:buNone/>
            </a:pPr>
            <a:endParaRPr lang="nl-NL" sz="2400" dirty="0"/>
          </a:p>
          <a:p>
            <a:pPr>
              <a:buBlip>
                <a:blip r:embed="rId3"/>
              </a:buBlip>
            </a:pPr>
            <a:r>
              <a:rPr lang="nl-NL" sz="2000" dirty="0"/>
              <a:t>Vergrijzing </a:t>
            </a:r>
            <a:r>
              <a:rPr lang="nl-NL" sz="2000" dirty="0" smtClean="0"/>
              <a:t>&gt; marktverschuiving &gt; bent u voorbereid?</a:t>
            </a:r>
            <a:endParaRPr lang="nl-NL" sz="2000" dirty="0"/>
          </a:p>
          <a:p>
            <a:pPr>
              <a:buBlip>
                <a:blip r:embed="rId3"/>
              </a:buBlip>
            </a:pPr>
            <a:r>
              <a:rPr lang="nl-NL" sz="2000" dirty="0" smtClean="0"/>
              <a:t>Stijgende </a:t>
            </a:r>
            <a:r>
              <a:rPr lang="nl-NL" sz="2000" dirty="0"/>
              <a:t>vakantieparticipatie (7 op de 10 senioren gaat minimaal 1 keer op vakantie (CVO))</a:t>
            </a:r>
          </a:p>
          <a:p>
            <a:pPr>
              <a:buBlip>
                <a:blip r:embed="rId3"/>
              </a:buBlip>
            </a:pPr>
            <a:r>
              <a:rPr lang="nl-NL" sz="2000" dirty="0"/>
              <a:t>Voorkeur voor </a:t>
            </a:r>
            <a:r>
              <a:rPr lang="nl-NL" sz="2000" dirty="0" smtClean="0"/>
              <a:t>laagseizoen </a:t>
            </a:r>
            <a:r>
              <a:rPr lang="nl-NL" sz="2000" dirty="0"/>
              <a:t>&gt;</a:t>
            </a:r>
            <a:r>
              <a:rPr lang="nl-NL" sz="2000" dirty="0" smtClean="0"/>
              <a:t> seizoen spreiding en hogere bezettingsgraad</a:t>
            </a:r>
            <a:endParaRPr lang="nl-NL" sz="2000" dirty="0"/>
          </a:p>
          <a:p>
            <a:pPr>
              <a:buBlip>
                <a:blip r:embed="rId3"/>
              </a:buBlip>
            </a:pPr>
            <a:r>
              <a:rPr lang="nl-NL" sz="2000" dirty="0" smtClean="0"/>
              <a:t>Hoog </a:t>
            </a:r>
            <a:r>
              <a:rPr lang="nl-NL" sz="2000" dirty="0"/>
              <a:t>bestedingspatroon (3 keer meer dan reguliere gast (ENAT))</a:t>
            </a:r>
          </a:p>
          <a:p>
            <a:pPr>
              <a:buBlip>
                <a:blip r:embed="rId3"/>
              </a:buBlip>
            </a:pPr>
            <a:r>
              <a:rPr lang="nl-NL" sz="2000" dirty="0" smtClean="0"/>
              <a:t>Gaan </a:t>
            </a:r>
            <a:r>
              <a:rPr lang="nl-NL" sz="2000" dirty="0"/>
              <a:t>zelden tot nooit alleen op vakantie </a:t>
            </a:r>
          </a:p>
          <a:p>
            <a:pPr>
              <a:buBlip>
                <a:blip r:embed="rId3"/>
              </a:buBlip>
            </a:pPr>
            <a:r>
              <a:rPr lang="nl-NL" sz="2000" dirty="0" smtClean="0"/>
              <a:t>Herhaaltoerisme</a:t>
            </a:r>
          </a:p>
          <a:p>
            <a:pPr marL="0" indent="0">
              <a:buNone/>
            </a:pPr>
            <a:endParaRPr lang="nl-NL" sz="2000" dirty="0"/>
          </a:p>
        </p:txBody>
      </p:sp>
      <p:sp>
        <p:nvSpPr>
          <p:cNvPr id="3" name="Rechthoek 2"/>
          <p:cNvSpPr/>
          <p:nvPr/>
        </p:nvSpPr>
        <p:spPr>
          <a:xfrm>
            <a:off x="1187624" y="1311215"/>
            <a:ext cx="6696744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1900" dirty="0"/>
              <a:t>. 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3135086" y="582930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428903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b="1" dirty="0"/>
              <a:t>Wensen en </a:t>
            </a:r>
            <a:r>
              <a:rPr lang="nl-NL" sz="4000" b="1" dirty="0" smtClean="0"/>
              <a:t>behoeften</a:t>
            </a:r>
            <a:endParaRPr lang="nl-NL" sz="4000" b="1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nl-NL" sz="2400" dirty="0"/>
              <a:t>Fysieke </a:t>
            </a:r>
            <a:r>
              <a:rPr lang="nl-NL" sz="2400" dirty="0" smtClean="0"/>
              <a:t>toegankelijkheid</a:t>
            </a:r>
          </a:p>
          <a:p>
            <a:pPr>
              <a:buBlip>
                <a:blip r:embed="rId3"/>
              </a:buBlip>
            </a:pPr>
            <a:r>
              <a:rPr lang="nl-NL" sz="2400" dirty="0" smtClean="0"/>
              <a:t>Mentale toegankelijkheid: respect, geduld, acceptatie, erkenning en gastvrijheid</a:t>
            </a:r>
            <a:endParaRPr lang="nl-NL" sz="2400" dirty="0"/>
          </a:p>
          <a:p>
            <a:pPr>
              <a:buBlip>
                <a:blip r:embed="rId3"/>
              </a:buBlip>
            </a:pPr>
            <a:r>
              <a:rPr lang="nl-NL" sz="2400" dirty="0" smtClean="0"/>
              <a:t>Centrale en betrouwbare informatievoorziening</a:t>
            </a:r>
          </a:p>
          <a:p>
            <a:pPr>
              <a:buBlip>
                <a:blip r:embed="rId3"/>
              </a:buBlip>
            </a:pPr>
            <a:r>
              <a:rPr lang="nl-NL" sz="2400" dirty="0" smtClean="0"/>
              <a:t>Zorgeloos genieten middels belevingsarrangementen</a:t>
            </a:r>
          </a:p>
          <a:p>
            <a:pPr>
              <a:buBlip>
                <a:blip r:embed="rId3"/>
              </a:buBlip>
            </a:pPr>
            <a:r>
              <a:rPr lang="nl-NL" sz="2400" dirty="0" smtClean="0"/>
              <a:t>Zorg op locatie</a:t>
            </a:r>
          </a:p>
          <a:p>
            <a:pPr>
              <a:buBlip>
                <a:blip r:embed="rId3"/>
              </a:buBlip>
            </a:pPr>
            <a:r>
              <a:rPr lang="nl-NL" sz="2400" dirty="0" smtClean="0"/>
              <a:t>Rust, ruimte, natuur en vrijheid</a:t>
            </a:r>
          </a:p>
          <a:p>
            <a:pPr>
              <a:buBlip>
                <a:blip r:embed="rId3"/>
              </a:buBlip>
            </a:pPr>
            <a:r>
              <a:rPr lang="nl-NL" sz="2400" dirty="0" smtClean="0"/>
              <a:t>Volledig </a:t>
            </a:r>
            <a:r>
              <a:rPr lang="nl-NL" sz="2400" dirty="0" err="1" smtClean="0"/>
              <a:t>ontzorgen</a:t>
            </a:r>
            <a:r>
              <a:rPr lang="nl-NL" sz="2400" dirty="0" smtClean="0"/>
              <a:t> en tot rust komen</a:t>
            </a:r>
          </a:p>
          <a:p>
            <a:endParaRPr lang="nl-NL" sz="2400" dirty="0" smtClean="0"/>
          </a:p>
          <a:p>
            <a:endParaRPr lang="nl-NL" sz="2000" b="1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50" y="4026466"/>
            <a:ext cx="2381250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74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Marktpotentieel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/>
              <a:t>Veel personen gaan niet op vakantie om de volgende redenen:</a:t>
            </a:r>
          </a:p>
          <a:p>
            <a:pPr lvl="0">
              <a:buBlip>
                <a:blip r:embed="rId2"/>
              </a:buBlip>
            </a:pPr>
            <a:r>
              <a:rPr lang="nl-NL" sz="2000" dirty="0"/>
              <a:t>Niet weten of de bestemming toegankelijk genoeg is (69%)</a:t>
            </a:r>
          </a:p>
          <a:p>
            <a:pPr lvl="0">
              <a:buBlip>
                <a:blip r:embed="rId2"/>
              </a:buBlip>
            </a:pPr>
            <a:r>
              <a:rPr lang="nl-NL" sz="2000" dirty="0"/>
              <a:t>Onduidelijkheid over de aanwezigheid van hulpmiddelen/faciliteiten (46%); </a:t>
            </a:r>
          </a:p>
          <a:p>
            <a:pPr lvl="0">
              <a:buBlip>
                <a:blip r:embed="rId2"/>
              </a:buBlip>
            </a:pPr>
            <a:r>
              <a:rPr lang="nl-NL" sz="2000" dirty="0"/>
              <a:t>De prijs van een vakantie inclusief hulp(middelen) (43%)</a:t>
            </a:r>
          </a:p>
          <a:p>
            <a:pPr marL="0" indent="0">
              <a:buNone/>
            </a:pPr>
            <a:r>
              <a:rPr lang="nl-NL" sz="2000" dirty="0"/>
              <a:t>Bijna alle respondenten (99%) wil graag een dagje weg of op vakantie, maar 30% gaf aan dit nooit daadwerkelijk te doen.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/>
              <a:t>Weinig toegankelijk aanbod in Nederland, dit aanbod wordt beoordeeld met een 4,6  (Dekkers, 2011</a:t>
            </a:r>
            <a:r>
              <a:rPr lang="nl-NL" sz="2000" dirty="0" smtClean="0"/>
              <a:t>)</a:t>
            </a:r>
          </a:p>
          <a:p>
            <a:pPr marL="0" indent="0">
              <a:buNone/>
            </a:pPr>
            <a:r>
              <a:rPr lang="nl-NL" sz="2000" dirty="0" smtClean="0"/>
              <a:t/>
            </a:r>
            <a:br>
              <a:rPr lang="nl-NL" sz="2000" dirty="0" smtClean="0"/>
            </a:br>
            <a:r>
              <a:rPr lang="nl-NL" sz="2000" b="1" dirty="0" smtClean="0"/>
              <a:t>Kortom: behoefte aan betere informatievoorzieningen </a:t>
            </a:r>
            <a:endParaRPr lang="nl-NL" sz="2000" b="1" dirty="0"/>
          </a:p>
        </p:txBody>
      </p:sp>
    </p:spTree>
    <p:extLst>
      <p:ext uri="{BB962C8B-B14F-4D97-AF65-F5344CB8AC3E}">
        <p14:creationId xmlns:p14="http://schemas.microsoft.com/office/powerpoint/2010/main" val="396240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872" y="0"/>
            <a:ext cx="5484631" cy="5763987"/>
          </a:xfrm>
        </p:spPr>
      </p:pic>
    </p:spTree>
    <p:extLst>
      <p:ext uri="{BB962C8B-B14F-4D97-AF65-F5344CB8AC3E}">
        <p14:creationId xmlns:p14="http://schemas.microsoft.com/office/powerpoint/2010/main" val="354597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876300"/>
            <a:ext cx="8229600" cy="541338"/>
          </a:xfrm>
        </p:spPr>
        <p:txBody>
          <a:bodyPr>
            <a:normAutofit fontScale="90000"/>
          </a:bodyPr>
          <a:lstStyle/>
          <a:p>
            <a:r>
              <a:rPr lang="nl-NL" b="1" dirty="0" smtClean="0"/>
              <a:t>Groeistrategieën adviesrapport 2016</a:t>
            </a:r>
            <a:r>
              <a:rPr lang="nl-NL" b="1" dirty="0"/>
              <a:t/>
            </a:r>
            <a:br>
              <a:rPr lang="nl-NL" b="1" dirty="0"/>
            </a:b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>
              <a:buBlip>
                <a:blip r:embed="rId2"/>
              </a:buBlip>
            </a:pPr>
            <a:r>
              <a:rPr lang="nl-NL" b="1" i="1" dirty="0"/>
              <a:t>Regionale positie versterken door huidige verdienmodellen te promoten</a:t>
            </a:r>
            <a:r>
              <a:rPr lang="nl-NL" i="1" dirty="0"/>
              <a:t/>
            </a:r>
            <a:br>
              <a:rPr lang="nl-NL" i="1" dirty="0"/>
            </a:br>
            <a:r>
              <a:rPr lang="nl-NL" sz="2900" dirty="0"/>
              <a:t>Van belang is om het huidige aanbod te beter op de kaart te zetten.</a:t>
            </a:r>
          </a:p>
          <a:p>
            <a:pPr lvl="0">
              <a:buBlip>
                <a:blip r:embed="rId2"/>
              </a:buBlip>
            </a:pPr>
            <a:r>
              <a:rPr lang="nl-NL" b="1" i="1" dirty="0"/>
              <a:t>Productontwikkeling met betrekking tot het huidige vrijetijdsaanbod</a:t>
            </a:r>
            <a:r>
              <a:rPr lang="nl-NL" i="1" dirty="0"/>
              <a:t/>
            </a:r>
            <a:br>
              <a:rPr lang="nl-NL" i="1" dirty="0"/>
            </a:br>
            <a:r>
              <a:rPr lang="nl-NL" sz="2900" i="1" dirty="0"/>
              <a:t>- </a:t>
            </a:r>
            <a:r>
              <a:rPr lang="nl-NL" sz="2900" dirty="0"/>
              <a:t>Advies over praktische aanpassingen om toegankelijkheid te bevorderen </a:t>
            </a:r>
          </a:p>
          <a:p>
            <a:pPr marL="0" lvl="0" indent="0">
              <a:buNone/>
            </a:pPr>
            <a:r>
              <a:rPr lang="nl-NL" sz="2900" dirty="0" smtClean="0"/>
              <a:t>      </a:t>
            </a:r>
            <a:r>
              <a:rPr lang="nl-NL" sz="2900" dirty="0"/>
              <a:t>- Training op het gebied van bejegening </a:t>
            </a:r>
          </a:p>
          <a:p>
            <a:pPr lvl="0">
              <a:buBlip>
                <a:blip r:embed="rId2"/>
              </a:buBlip>
            </a:pPr>
            <a:r>
              <a:rPr lang="nl-NL" b="1" i="1" dirty="0"/>
              <a:t>Platform ontwikkelen welke nodige informatie bundelt</a:t>
            </a:r>
            <a:r>
              <a:rPr lang="nl-NL" dirty="0"/>
              <a:t/>
            </a:r>
            <a:br>
              <a:rPr lang="nl-NL" dirty="0"/>
            </a:br>
            <a:r>
              <a:rPr lang="nl-NL" sz="2900" dirty="0"/>
              <a:t>Het </a:t>
            </a:r>
            <a:r>
              <a:rPr lang="nl-NL" sz="2900" dirty="0" err="1"/>
              <a:t>Vechtdal</a:t>
            </a:r>
            <a:r>
              <a:rPr lang="nl-NL" sz="2900" dirty="0"/>
              <a:t> kan beter op de kaart gezet worden wanneer de online informatievoorziening verbeterd wordt. </a:t>
            </a:r>
          </a:p>
          <a:p>
            <a:pPr lvl="0">
              <a:buBlip>
                <a:blip r:embed="rId2"/>
              </a:buBlip>
            </a:pPr>
            <a:r>
              <a:rPr lang="nl-NL" b="1" i="1" dirty="0"/>
              <a:t>Ketensamenwerking stimuleren</a:t>
            </a:r>
            <a:r>
              <a:rPr lang="nl-NL" i="1" dirty="0"/>
              <a:t/>
            </a:r>
            <a:br>
              <a:rPr lang="nl-NL" i="1" dirty="0"/>
            </a:br>
            <a:r>
              <a:rPr lang="nl-NL" sz="2900" dirty="0"/>
              <a:t>Werkgroep oprichten met</a:t>
            </a:r>
            <a:r>
              <a:rPr lang="nl-NL" sz="2900" i="1" dirty="0"/>
              <a:t> </a:t>
            </a:r>
            <a:r>
              <a:rPr lang="nl-NL" sz="2900" dirty="0"/>
              <a:t>ondernemers uit de vrijetijdssector, zorgaanbieders, ervaringsdeskundigen en belanghebbende partijen zoals de </a:t>
            </a:r>
            <a:r>
              <a:rPr lang="nl-NL" sz="2900" dirty="0" err="1" smtClean="0"/>
              <a:t>Vechtdalgemeenten</a:t>
            </a:r>
            <a:r>
              <a:rPr lang="nl-NL" sz="2900" dirty="0" smtClean="0"/>
              <a:t> </a:t>
            </a:r>
            <a:r>
              <a:rPr lang="nl-NL" sz="2900" dirty="0"/>
              <a:t>en Vechtdal Marketing. </a:t>
            </a:r>
          </a:p>
        </p:txBody>
      </p:sp>
    </p:spTree>
    <p:extLst>
      <p:ext uri="{BB962C8B-B14F-4D97-AF65-F5344CB8AC3E}">
        <p14:creationId xmlns:p14="http://schemas.microsoft.com/office/powerpoint/2010/main" val="103035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b="1" dirty="0" smtClean="0"/>
              <a:t>En nu?</a:t>
            </a:r>
            <a:endParaRPr lang="nl-NL" sz="40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nl-NL" sz="2400" dirty="0" smtClean="0"/>
              <a:t>N.a.v. afstudeeronderzoek </a:t>
            </a:r>
            <a:r>
              <a:rPr lang="nl-NL" sz="2400" dirty="0" smtClean="0">
                <a:sym typeface="Wingdings" panose="05000000000000000000" pitchFamily="2" charset="2"/>
              </a:rPr>
              <a:t>momenteel - in opdracht van de </a:t>
            </a:r>
            <a:r>
              <a:rPr lang="nl-NL" sz="2400" dirty="0" err="1" smtClean="0">
                <a:sym typeface="Wingdings" panose="05000000000000000000" pitchFamily="2" charset="2"/>
              </a:rPr>
              <a:t>Vechtdalgemeenten</a:t>
            </a:r>
            <a:r>
              <a:rPr lang="nl-NL" sz="2400" dirty="0">
                <a:sym typeface="Wingdings" panose="05000000000000000000" pitchFamily="2" charset="2"/>
              </a:rPr>
              <a:t> </a:t>
            </a:r>
            <a:r>
              <a:rPr lang="nl-NL" sz="2400" dirty="0" smtClean="0">
                <a:sym typeface="Wingdings" panose="05000000000000000000" pitchFamily="2" charset="2"/>
              </a:rPr>
              <a:t>- bezig met vervolgopdracht om een project op te zetten. </a:t>
            </a:r>
            <a:endParaRPr lang="nl-NL" sz="2400" dirty="0">
              <a:sym typeface="Wingdings" panose="05000000000000000000" pitchFamily="2" charset="2"/>
            </a:endParaRPr>
          </a:p>
          <a:p>
            <a:pPr>
              <a:buBlip>
                <a:blip r:embed="rId2"/>
              </a:buBlip>
            </a:pPr>
            <a:r>
              <a:rPr lang="nl-NL" sz="2400" dirty="0" smtClean="0">
                <a:sym typeface="Wingdings" panose="05000000000000000000" pitchFamily="2" charset="2"/>
              </a:rPr>
              <a:t>Diverse partijen zetten in op conceptontwikkeling, passend binnen een regionaal traject </a:t>
            </a:r>
            <a:r>
              <a:rPr lang="nl-NL" sz="2400" b="1" dirty="0" smtClean="0">
                <a:solidFill>
                  <a:srgbClr val="F50583"/>
                </a:solidFill>
                <a:sym typeface="Wingdings" panose="05000000000000000000" pitchFamily="2" charset="2"/>
              </a:rPr>
              <a:t>Zorgeloos Vechtdal</a:t>
            </a:r>
            <a:r>
              <a:rPr lang="nl-NL" sz="2400" dirty="0" smtClean="0">
                <a:sym typeface="Wingdings" panose="05000000000000000000" pitchFamily="2" charset="2"/>
              </a:rPr>
              <a:t>. Zorg op Locatie is hierbij belangrijke partner. </a:t>
            </a:r>
            <a:endParaRPr lang="nl-NL" sz="2400" dirty="0">
              <a:sym typeface="Wingdings" panose="05000000000000000000" pitchFamily="2" charset="2"/>
            </a:endParaRPr>
          </a:p>
          <a:p>
            <a:pPr>
              <a:buBlip>
                <a:blip r:embed="rId2"/>
              </a:buBlip>
            </a:pPr>
            <a:r>
              <a:rPr lang="nl-NL" sz="2400" dirty="0" smtClean="0">
                <a:sym typeface="Wingdings" panose="05000000000000000000" pitchFamily="2" charset="2"/>
              </a:rPr>
              <a:t>Essentieel dat recreatieondernemers, zorgorganisaties en belanghebbenden aanhaken om uitvoeringsprogramma vorm te geven en financieel te ondersteunen, t.b.v. eigen organisatie en regio</a:t>
            </a:r>
            <a:endParaRPr lang="nl-NL" dirty="0">
              <a:sym typeface="Wingdings" panose="05000000000000000000" pitchFamily="2" charset="2"/>
            </a:endParaRPr>
          </a:p>
          <a:p>
            <a:endParaRPr lang="nl-NL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99649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nl-NL" sz="4000" b="1" dirty="0"/>
              <a:t>Mogelijkheden </a:t>
            </a:r>
            <a:r>
              <a:rPr lang="nl-NL" sz="4000" b="1" dirty="0" smtClean="0"/>
              <a:t>om traject </a:t>
            </a:r>
            <a:br>
              <a:rPr lang="nl-NL" sz="4000" b="1" dirty="0" smtClean="0"/>
            </a:br>
            <a:r>
              <a:rPr lang="nl-NL" sz="4000" b="1" dirty="0" smtClean="0">
                <a:solidFill>
                  <a:srgbClr val="F50583"/>
                </a:solidFill>
              </a:rPr>
              <a:t>Zorgeloos Vechtdal </a:t>
            </a:r>
            <a:r>
              <a:rPr lang="nl-NL" sz="4000" b="1" dirty="0" smtClean="0"/>
              <a:t>te ondersteunen</a:t>
            </a:r>
            <a:endParaRPr lang="nl-NL" sz="40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2400" dirty="0" smtClean="0"/>
              <a:t>1. Eigen middelen van partners </a:t>
            </a:r>
          </a:p>
          <a:p>
            <a:pPr marL="0" indent="0">
              <a:buNone/>
            </a:pPr>
            <a:endParaRPr lang="nl-NL" sz="2400" dirty="0" smtClean="0"/>
          </a:p>
          <a:p>
            <a:pPr marL="0" indent="0">
              <a:buNone/>
            </a:pPr>
            <a:r>
              <a:rPr lang="nl-NL" sz="2400" dirty="0" smtClean="0"/>
              <a:t>2. LEADER </a:t>
            </a:r>
            <a:endParaRPr lang="nl-NL" sz="2400" dirty="0"/>
          </a:p>
          <a:p>
            <a:pPr marL="0" indent="0">
              <a:buNone/>
            </a:pPr>
            <a:r>
              <a:rPr lang="nl-NL" sz="2400" dirty="0" smtClean="0"/>
              <a:t>Europees </a:t>
            </a:r>
            <a:r>
              <a:rPr lang="nl-NL" sz="2400" dirty="0"/>
              <a:t>Landbouwfonds voor Plattelandsontwikkeling (ELFPO)</a:t>
            </a:r>
          </a:p>
          <a:p>
            <a:pPr marL="0" indent="0">
              <a:buNone/>
            </a:pPr>
            <a:r>
              <a:rPr lang="nl-NL" sz="2400" dirty="0" smtClean="0"/>
              <a:t>Aanvragen kan in maart 2017</a:t>
            </a:r>
          </a:p>
          <a:p>
            <a:pPr>
              <a:buFontTx/>
              <a:buChar char="-"/>
            </a:pPr>
            <a:endParaRPr lang="nl-NL" sz="2400" dirty="0"/>
          </a:p>
          <a:p>
            <a:pPr marL="0" indent="0">
              <a:buNone/>
            </a:pPr>
            <a:r>
              <a:rPr lang="nl-NL" sz="2400" dirty="0" smtClean="0"/>
              <a:t>3. PMPC</a:t>
            </a:r>
            <a:endParaRPr lang="nl-NL" sz="2400" dirty="0"/>
          </a:p>
          <a:p>
            <a:pPr marL="0" indent="0">
              <a:buNone/>
            </a:pPr>
            <a:r>
              <a:rPr lang="nl-NL" sz="2400" dirty="0"/>
              <a:t>Product-Markt-Partner-Combinatie. Doel is om samenwerking tot stand te brengen tussen toeristische ondernemers en partijen en organisaties uit de cultuur, sport en zorg. </a:t>
            </a:r>
            <a:r>
              <a:rPr lang="nl-NL" sz="2400" dirty="0" smtClean="0"/>
              <a:t/>
            </a:r>
            <a:br>
              <a:rPr lang="nl-NL" sz="2400" dirty="0" smtClean="0"/>
            </a:br>
            <a:r>
              <a:rPr lang="nl-NL" sz="2400" dirty="0" smtClean="0"/>
              <a:t>Aanvragen kan in februari 2017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75791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Ideeën voor uitvoeringstraject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21377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nl-NL" sz="2000" dirty="0" smtClean="0"/>
              <a:t>Overkoepelend project </a:t>
            </a:r>
            <a:r>
              <a:rPr lang="nl-NL" sz="2000" b="1" dirty="0" smtClean="0">
                <a:solidFill>
                  <a:srgbClr val="F50583"/>
                </a:solidFill>
              </a:rPr>
              <a:t>Zorgeloos Vechtdal </a:t>
            </a:r>
            <a:r>
              <a:rPr lang="nl-NL" sz="2000" dirty="0" smtClean="0"/>
              <a:t>met bijv. de onderdelen: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nl-NL" sz="2000" b="1" dirty="0" smtClean="0"/>
              <a:t>1. Fysieke – en mentale toegankelijkheid vrijetijdssector bevorderen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nl-NL" sz="2000" dirty="0" smtClean="0"/>
              <a:t>- Ondernemers die willen investeren in betere toegankelijkheid </a:t>
            </a:r>
            <a:br>
              <a:rPr lang="nl-NL" sz="2000" dirty="0" smtClean="0"/>
            </a:br>
            <a:r>
              <a:rPr lang="nl-NL" sz="2000" dirty="0" smtClean="0"/>
              <a:t>- I.s.m. ervaringsdeskundigen ondernemers adviseren gericht op toegankelijkheid</a:t>
            </a:r>
            <a:br>
              <a:rPr lang="nl-NL" sz="2000" dirty="0" smtClean="0"/>
            </a:br>
            <a:r>
              <a:rPr lang="nl-NL" sz="2000" dirty="0" smtClean="0"/>
              <a:t>- Keurmerk Toegankelijkheid, Ongehinderd</a:t>
            </a:r>
            <a:br>
              <a:rPr lang="nl-NL" sz="2000" dirty="0" smtClean="0"/>
            </a:br>
            <a:r>
              <a:rPr lang="nl-NL" sz="2000" dirty="0" smtClean="0"/>
              <a:t>- Gezamenlijke cursusdag bejegening</a:t>
            </a:r>
            <a:br>
              <a:rPr lang="nl-NL" sz="2000" dirty="0" smtClean="0"/>
            </a:br>
            <a:r>
              <a:rPr lang="nl-NL" sz="2000" dirty="0" smtClean="0"/>
              <a:t>- Training op locatie met personeel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nl-NL" sz="2000" b="1" dirty="0" smtClean="0"/>
              <a:t>3. Informatievoorziening verbeteren en regiomarketing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nl-NL" sz="2000" dirty="0" smtClean="0"/>
              <a:t>- Webpagina op vechtdaloverijssel.nl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nl-NL" sz="2000" dirty="0" smtClean="0"/>
              <a:t>- Ontwikkelen promotiemateriaal</a:t>
            </a:r>
            <a:br>
              <a:rPr lang="nl-NL" sz="2000" dirty="0" smtClean="0"/>
            </a:br>
            <a:r>
              <a:rPr lang="nl-NL" sz="2000" b="1" dirty="0" smtClean="0"/>
              <a:t>4. Onderzoek verrichten naar preventief toerisme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nl-NL" sz="2000" b="1" dirty="0" smtClean="0"/>
              <a:t>5. Arrangementontwikkeling door ketensamenwerking (verblijf, vermaak, horeca)</a:t>
            </a:r>
            <a:r>
              <a:rPr lang="nl-NL" sz="2000" dirty="0" smtClean="0"/>
              <a:t/>
            </a:r>
            <a:br>
              <a:rPr lang="nl-NL" sz="2000" dirty="0" smtClean="0"/>
            </a:br>
            <a:r>
              <a:rPr lang="nl-NL" sz="2000" dirty="0" smtClean="0"/>
              <a:t>Inclusief de mogelijkheid om Zorg op Locatie bij te boeken.</a:t>
            </a:r>
            <a:br>
              <a:rPr lang="nl-NL" sz="2000" dirty="0" smtClean="0"/>
            </a:br>
            <a:r>
              <a:rPr lang="nl-NL" sz="2000" dirty="0" smtClean="0"/>
              <a:t>Door ontwikkelen Zorg op Locatie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nl-NL" sz="2000" b="1" dirty="0"/>
              <a:t>6</a:t>
            </a:r>
            <a:r>
              <a:rPr lang="nl-NL" sz="2000" b="1" dirty="0" smtClean="0"/>
              <a:t>. Uw projectideeën   </a:t>
            </a:r>
          </a:p>
          <a:p>
            <a:pPr marL="0" indent="0">
              <a:buNone/>
            </a:pPr>
            <a:endParaRPr lang="nl-NL" sz="2000" dirty="0" smtClean="0"/>
          </a:p>
          <a:p>
            <a:pPr marL="0" indent="0">
              <a:buNone/>
            </a:pPr>
            <a:endParaRPr lang="nl-NL" sz="2000" dirty="0" smtClean="0"/>
          </a:p>
          <a:p>
            <a:pPr marL="0" indent="0">
              <a:buNone/>
            </a:pPr>
            <a:endParaRPr lang="nl-NL" dirty="0" smtClean="0"/>
          </a:p>
        </p:txBody>
      </p:sp>
      <p:pic>
        <p:nvPicPr>
          <p:cNvPr id="4" name="Tijdelijke aanduiding voor inhou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121" y="5242809"/>
            <a:ext cx="5147679" cy="145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52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Uw bijdrage telt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Uw inbreng vandaag is essentieel om de projectideeën uit te werken tot een concreet uitvoeringsprogramma</a:t>
            </a:r>
            <a:endParaRPr lang="nl-NL" dirty="0"/>
          </a:p>
          <a:p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Denk mee en laat uw stem horen! </a:t>
            </a:r>
          </a:p>
        </p:txBody>
      </p:sp>
    </p:spTree>
    <p:extLst>
      <p:ext uri="{BB962C8B-B14F-4D97-AF65-F5344CB8AC3E}">
        <p14:creationId xmlns:p14="http://schemas.microsoft.com/office/powerpoint/2010/main" val="13385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b="1" dirty="0" smtClean="0"/>
              <a:t>Welkom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nl-NL" sz="2400" dirty="0"/>
              <a:t>16.00 uur        Warm Welkom</a:t>
            </a:r>
          </a:p>
          <a:p>
            <a:pPr>
              <a:buBlip>
                <a:blip r:embed="rId2"/>
              </a:buBlip>
            </a:pPr>
            <a:r>
              <a:rPr lang="nl-NL" sz="2400" dirty="0" smtClean="0"/>
              <a:t>16.10 </a:t>
            </a:r>
            <a:r>
              <a:rPr lang="nl-NL" sz="2400" dirty="0"/>
              <a:t>uur        Vrije tijd &amp;</a:t>
            </a:r>
            <a:r>
              <a:rPr lang="nl-NL" sz="2400" dirty="0" smtClean="0"/>
              <a:t> </a:t>
            </a:r>
            <a:r>
              <a:rPr lang="nl-NL" sz="2400" dirty="0"/>
              <a:t>zorg: de feiten </a:t>
            </a:r>
          </a:p>
          <a:p>
            <a:pPr>
              <a:buBlip>
                <a:blip r:embed="rId2"/>
              </a:buBlip>
            </a:pPr>
            <a:r>
              <a:rPr lang="nl-NL" sz="2400" dirty="0" smtClean="0"/>
              <a:t>16.30 </a:t>
            </a:r>
            <a:r>
              <a:rPr lang="nl-NL" sz="2400" dirty="0"/>
              <a:t>uur        De Recreant aan het </a:t>
            </a:r>
            <a:r>
              <a:rPr lang="nl-NL" sz="2400" dirty="0" smtClean="0"/>
              <a:t>woord</a:t>
            </a:r>
          </a:p>
          <a:p>
            <a:pPr lvl="4">
              <a:buBlip>
                <a:blip r:embed="rId2"/>
              </a:buBlip>
            </a:pPr>
            <a:r>
              <a:rPr lang="nl-NL" sz="1200" dirty="0" smtClean="0"/>
              <a:t>Dhr. G. Dijkgraaf, zomer 2016 vakantie gevierd bij camping De </a:t>
            </a:r>
            <a:r>
              <a:rPr lang="nl-NL" sz="1200" dirty="0" err="1" smtClean="0"/>
              <a:t>Stuve</a:t>
            </a:r>
            <a:endParaRPr lang="nl-NL" sz="1200" dirty="0"/>
          </a:p>
          <a:p>
            <a:pPr>
              <a:buBlip>
                <a:blip r:embed="rId2"/>
              </a:buBlip>
            </a:pPr>
            <a:r>
              <a:rPr lang="nl-NL" sz="2400" dirty="0" smtClean="0"/>
              <a:t>16.45 </a:t>
            </a:r>
            <a:r>
              <a:rPr lang="nl-NL" sz="2400" dirty="0"/>
              <a:t>uur        De Ondernemer aan het woord </a:t>
            </a:r>
            <a:endParaRPr lang="nl-NL" sz="2400" dirty="0" smtClean="0"/>
          </a:p>
          <a:p>
            <a:pPr lvl="4">
              <a:buBlip>
                <a:blip r:embed="rId2"/>
              </a:buBlip>
            </a:pPr>
            <a:r>
              <a:rPr lang="nl-NL" sz="1200" dirty="0" smtClean="0"/>
              <a:t>Mariska Eshuis, Camping de </a:t>
            </a:r>
            <a:r>
              <a:rPr lang="nl-NL" sz="1200" dirty="0" err="1" smtClean="0"/>
              <a:t>Zandstuve</a:t>
            </a:r>
            <a:endParaRPr lang="nl-NL" sz="1200" dirty="0"/>
          </a:p>
          <a:p>
            <a:pPr>
              <a:buBlip>
                <a:blip r:embed="rId2"/>
              </a:buBlip>
            </a:pPr>
            <a:r>
              <a:rPr lang="nl-NL" sz="2400" dirty="0" smtClean="0"/>
              <a:t>17.00 </a:t>
            </a:r>
            <a:r>
              <a:rPr lang="nl-NL" sz="2400" dirty="0"/>
              <a:t>uur        H</a:t>
            </a:r>
            <a:r>
              <a:rPr lang="nl-NL" sz="2400" dirty="0" smtClean="0"/>
              <a:t>ulpverlener aan het woord, Buurtzorg Ommen</a:t>
            </a:r>
          </a:p>
          <a:p>
            <a:pPr>
              <a:buBlip>
                <a:blip r:embed="rId2"/>
              </a:buBlip>
            </a:pPr>
            <a:r>
              <a:rPr lang="nl-NL" sz="2400" dirty="0" smtClean="0"/>
              <a:t>17.10 uur        U </a:t>
            </a:r>
            <a:r>
              <a:rPr lang="nl-NL" sz="2400" dirty="0"/>
              <a:t>bent aan zet (</a:t>
            </a:r>
            <a:r>
              <a:rPr lang="nl-NL" sz="2400" i="1" dirty="0"/>
              <a:t>discussie in werkgroepen)</a:t>
            </a:r>
            <a:endParaRPr lang="nl-NL" sz="2400" dirty="0"/>
          </a:p>
          <a:p>
            <a:pPr>
              <a:buBlip>
                <a:blip r:embed="rId2"/>
              </a:buBlip>
            </a:pPr>
            <a:r>
              <a:rPr lang="nl-NL" sz="2400" dirty="0" smtClean="0"/>
              <a:t>17.40 </a:t>
            </a:r>
            <a:r>
              <a:rPr lang="nl-NL" sz="2400" dirty="0"/>
              <a:t>uur        Plenaire </a:t>
            </a:r>
            <a:r>
              <a:rPr lang="nl-NL" sz="2400" dirty="0" smtClean="0"/>
              <a:t>terugkoppeling</a:t>
            </a:r>
          </a:p>
          <a:p>
            <a:pPr>
              <a:buBlip>
                <a:blip r:embed="rId2"/>
              </a:buBlip>
            </a:pPr>
            <a:r>
              <a:rPr lang="nl-NL" sz="2400" dirty="0" smtClean="0"/>
              <a:t>18.00 uur	    Afronding</a:t>
            </a:r>
          </a:p>
          <a:p>
            <a:endParaRPr lang="nl-NL" sz="2400" dirty="0"/>
          </a:p>
          <a:p>
            <a:pPr marL="0" indent="0">
              <a:buNone/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52504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3117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NL" b="1" dirty="0"/>
              <a:t>R</a:t>
            </a:r>
            <a:r>
              <a:rPr lang="nl-NL" b="1" dirty="0" smtClean="0"/>
              <a:t>ecreant dhr. Dijkgraaf aan het woord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662151" y="2178269"/>
            <a:ext cx="740979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nl-NL" sz="2400" dirty="0"/>
              <a:t> </a:t>
            </a:r>
            <a:r>
              <a:rPr lang="nl-NL" sz="2400" dirty="0" smtClean="0"/>
              <a:t>Hoe </a:t>
            </a:r>
            <a:r>
              <a:rPr lang="nl-NL" sz="2400" dirty="0"/>
              <a:t>bent u in contact gekomen met ZOL of de andere lopende samenwerking in het Vechtdal op het gebied van Vrije tijd en Zorg? </a:t>
            </a:r>
          </a:p>
          <a:p>
            <a:pPr>
              <a:buFontTx/>
              <a:buChar char="-"/>
            </a:pPr>
            <a:r>
              <a:rPr lang="nl-NL" sz="2400" dirty="0" smtClean="0"/>
              <a:t> Wat </a:t>
            </a:r>
            <a:r>
              <a:rPr lang="nl-NL" sz="2400" dirty="0"/>
              <a:t>was voor u de meerwaarde er gebruik van te maken? </a:t>
            </a:r>
          </a:p>
          <a:p>
            <a:pPr>
              <a:buFontTx/>
              <a:buChar char="-"/>
            </a:pPr>
            <a:r>
              <a:rPr lang="nl-NL" sz="2400" dirty="0" smtClean="0"/>
              <a:t> Zou </a:t>
            </a:r>
            <a:r>
              <a:rPr lang="nl-NL" sz="2400" dirty="0"/>
              <a:t>u het een ander adviseren? en waarom? </a:t>
            </a:r>
          </a:p>
        </p:txBody>
      </p:sp>
    </p:spTree>
    <p:extLst>
      <p:ext uri="{BB962C8B-B14F-4D97-AF65-F5344CB8AC3E}">
        <p14:creationId xmlns:p14="http://schemas.microsoft.com/office/powerpoint/2010/main" val="99847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283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NL" b="1" dirty="0" smtClean="0"/>
              <a:t>Mariska Eshuis, camping de </a:t>
            </a:r>
            <a:r>
              <a:rPr lang="nl-NL" b="1" dirty="0" err="1" smtClean="0"/>
              <a:t>Zandstuve</a:t>
            </a:r>
            <a:r>
              <a:rPr lang="nl-NL" b="1" dirty="0" smtClean="0"/>
              <a:t> aan het woord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541283" y="2270233"/>
            <a:ext cx="798260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nl-NL" sz="2400" dirty="0" smtClean="0"/>
              <a:t> Hoe </a:t>
            </a:r>
            <a:r>
              <a:rPr lang="nl-NL" sz="2400" dirty="0"/>
              <a:t>bent u in contact gekomen met ZOL of de andere lopende samenwerking in het Vechtdal op het gebied van Vrije tijd en Zorg? </a:t>
            </a:r>
          </a:p>
          <a:p>
            <a:pPr>
              <a:buFontTx/>
              <a:buChar char="-"/>
            </a:pPr>
            <a:r>
              <a:rPr lang="nl-NL" sz="2400" dirty="0" smtClean="0"/>
              <a:t> Wat </a:t>
            </a:r>
            <a:r>
              <a:rPr lang="nl-NL" sz="2400" dirty="0"/>
              <a:t>was voor u de meerwaarde er gebruik van te maken? </a:t>
            </a:r>
          </a:p>
          <a:p>
            <a:pPr>
              <a:buFontTx/>
              <a:buChar char="-"/>
            </a:pPr>
            <a:r>
              <a:rPr lang="nl-NL" sz="2400" dirty="0" smtClean="0"/>
              <a:t> Zou </a:t>
            </a:r>
            <a:r>
              <a:rPr lang="nl-NL" sz="2400" dirty="0"/>
              <a:t>u het een ander adviseren? en waarom? </a:t>
            </a:r>
          </a:p>
        </p:txBody>
      </p:sp>
    </p:spTree>
    <p:extLst>
      <p:ext uri="{BB962C8B-B14F-4D97-AF65-F5344CB8AC3E}">
        <p14:creationId xmlns:p14="http://schemas.microsoft.com/office/powerpoint/2010/main" val="398414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/>
              <a:t>Hulpverlener aan het woord, Buurtzorg Ommen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094187"/>
            <a:ext cx="8229600" cy="4525963"/>
          </a:xfrm>
        </p:spPr>
        <p:txBody>
          <a:bodyPr/>
          <a:lstStyle/>
          <a:p>
            <a:pPr>
              <a:buFontTx/>
              <a:buChar char="-"/>
            </a:pPr>
            <a:r>
              <a:rPr lang="nl-NL" sz="2400" dirty="0" smtClean="0"/>
              <a:t>Hoe </a:t>
            </a:r>
            <a:r>
              <a:rPr lang="nl-NL" sz="2400" dirty="0"/>
              <a:t>bent u in contact gekomen met ZOL of de andere lopende samenwerking in het V</a:t>
            </a:r>
            <a:r>
              <a:rPr lang="nl-NL" sz="2400" dirty="0" smtClean="0"/>
              <a:t>echtdal </a:t>
            </a:r>
            <a:r>
              <a:rPr lang="nl-NL" sz="2400" dirty="0"/>
              <a:t>op het gebied van </a:t>
            </a:r>
            <a:r>
              <a:rPr lang="nl-NL" sz="2400" dirty="0" smtClean="0"/>
              <a:t>Vrije tijd en Zorg? </a:t>
            </a:r>
          </a:p>
          <a:p>
            <a:pPr>
              <a:buFontTx/>
              <a:buChar char="-"/>
            </a:pPr>
            <a:r>
              <a:rPr lang="nl-NL" sz="2400" dirty="0" smtClean="0"/>
              <a:t>Wat </a:t>
            </a:r>
            <a:r>
              <a:rPr lang="nl-NL" sz="2400" dirty="0"/>
              <a:t>was voor u de meerwaarde er gebruik van te maken? </a:t>
            </a:r>
          </a:p>
          <a:p>
            <a:pPr>
              <a:buFontTx/>
              <a:buChar char="-"/>
            </a:pPr>
            <a:r>
              <a:rPr lang="nl-NL" sz="2400" dirty="0" smtClean="0"/>
              <a:t>Zou </a:t>
            </a:r>
            <a:r>
              <a:rPr lang="nl-NL" sz="2400" dirty="0"/>
              <a:t>u het een ander adviseren? en waarom</a:t>
            </a:r>
            <a:r>
              <a:rPr lang="nl-NL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11239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U bent aan zet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l-NL" dirty="0" smtClean="0"/>
              <a:t>Stellingen (30 min. de tijd)</a:t>
            </a:r>
            <a:r>
              <a:rPr lang="nl-NL" dirty="0"/>
              <a:t/>
            </a:r>
            <a:br>
              <a:rPr lang="nl-NL" dirty="0"/>
            </a:br>
            <a:r>
              <a:rPr lang="nl-NL" dirty="0"/>
              <a:t>Geef per stelling aan: Eens/Oneens en 2 argumenten waarom </a:t>
            </a: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514350" indent="-514350">
              <a:buFont typeface="+mj-lt"/>
              <a:buAutoNum type="alphaUcPeriod"/>
            </a:pPr>
            <a:r>
              <a:rPr lang="nl-NL" dirty="0"/>
              <a:t>Wij zetten het Vechtdal op de kaart met een specifiek recreatieaanbod voor de zorg/hulp-vragende gasten.</a:t>
            </a:r>
          </a:p>
          <a:p>
            <a:pPr marL="514350" indent="-514350">
              <a:buFont typeface="+mj-lt"/>
              <a:buAutoNum type="alphaUcPeriod"/>
            </a:pPr>
            <a:endParaRPr lang="nl-NL" dirty="0"/>
          </a:p>
          <a:p>
            <a:pPr marL="514350" indent="-514350">
              <a:buFont typeface="+mj-lt"/>
              <a:buAutoNum type="alphaUcPeriod"/>
            </a:pPr>
            <a:r>
              <a:rPr lang="nl-NL" dirty="0"/>
              <a:t>De bemiddeling tussen zorg en recreatie moet d.m.v. een centraal digitaal boekingsplatform dat wordt betaald door ondernemers.</a:t>
            </a:r>
          </a:p>
          <a:p>
            <a:pPr marL="514350" indent="-514350">
              <a:buFont typeface="+mj-lt"/>
              <a:buAutoNum type="alphaUcPeriod"/>
            </a:pPr>
            <a:endParaRPr lang="nl-NL" dirty="0"/>
          </a:p>
          <a:p>
            <a:pPr marL="514350" indent="-514350">
              <a:buFont typeface="+mj-lt"/>
              <a:buAutoNum type="alphaUcPeriod"/>
            </a:pPr>
            <a:r>
              <a:rPr lang="nl-NL" dirty="0"/>
              <a:t>Als recreatie- of zorgondernemer houd je je aan </a:t>
            </a:r>
            <a:r>
              <a:rPr lang="nl-NL" dirty="0" smtClean="0"/>
              <a:t>contractvoorwaarden </a:t>
            </a:r>
            <a:r>
              <a:rPr lang="nl-NL" dirty="0"/>
              <a:t>(o.a. op het vlak van toegankelijkheid/keurmerk/service afspraken) en ben je aansprakelijk voor de geboden diensten.</a:t>
            </a:r>
          </a:p>
          <a:p>
            <a:pPr marL="514350" indent="-514350">
              <a:buFont typeface="+mj-lt"/>
              <a:buAutoNum type="alphaUcPeriod"/>
            </a:pPr>
            <a:endParaRPr lang="nl-NL" dirty="0"/>
          </a:p>
          <a:p>
            <a:pPr marL="514350" indent="-514350">
              <a:buFont typeface="+mj-lt"/>
              <a:buAutoNum type="alphaUcPeriod"/>
            </a:pPr>
            <a:r>
              <a:rPr lang="nl-NL" dirty="0"/>
              <a:t>Noem 3 kansen!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88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1805" y="396158"/>
            <a:ext cx="8229600" cy="1143000"/>
          </a:xfrm>
        </p:spPr>
        <p:txBody>
          <a:bodyPr/>
          <a:lstStyle/>
          <a:p>
            <a:r>
              <a:rPr lang="nl-NL" b="1" dirty="0" smtClean="0"/>
              <a:t>Plenaire terugkoppeling 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173923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Afronding 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 smtClean="0">
              <a:hlinkClick r:id="rId2"/>
            </a:endParaRPr>
          </a:p>
          <a:p>
            <a:pPr marL="0" indent="0">
              <a:buNone/>
            </a:pPr>
            <a:endParaRPr lang="nl-NL" dirty="0">
              <a:hlinkClick r:id="rId2"/>
            </a:endParaRPr>
          </a:p>
          <a:p>
            <a:pPr marL="0" indent="0" algn="ctr">
              <a:buNone/>
            </a:pPr>
            <a:r>
              <a:rPr lang="nl-NL" dirty="0" smtClean="0">
                <a:hlinkClick r:id="rId2"/>
              </a:rPr>
              <a:t>Slotvraag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2258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Resultaten menti.com slotvraag</a:t>
            </a:r>
            <a:endParaRPr lang="nl-NL" b="1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11065"/>
            <a:ext cx="8229600" cy="4174243"/>
          </a:xfrm>
        </p:spPr>
      </p:pic>
    </p:spTree>
    <p:extLst>
      <p:ext uri="{BB962C8B-B14F-4D97-AF65-F5344CB8AC3E}">
        <p14:creationId xmlns:p14="http://schemas.microsoft.com/office/powerpoint/2010/main" val="11275035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47325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NL" sz="4000" b="1" dirty="0" smtClean="0"/>
              <a:t>Hartelijk dank voor uw inbreng vandaag!</a:t>
            </a:r>
            <a:endParaRPr lang="nl-NL" sz="4000" b="1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241981"/>
            <a:ext cx="571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03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92352"/>
            <a:ext cx="8229600" cy="1436596"/>
          </a:xfrm>
        </p:spPr>
        <p:txBody>
          <a:bodyPr>
            <a:normAutofit/>
          </a:bodyPr>
          <a:lstStyle/>
          <a:p>
            <a:r>
              <a:rPr lang="nl-NL" sz="4000" b="1" dirty="0" smtClean="0"/>
              <a:t>Vrije tijd &amp; Zorg: de feiten</a:t>
            </a:r>
            <a:br>
              <a:rPr lang="nl-NL" sz="4000" b="1" dirty="0" smtClean="0"/>
            </a:br>
            <a:r>
              <a:rPr lang="nl-NL" sz="2800" dirty="0" smtClean="0"/>
              <a:t>Aanleiding bijeenkomst</a:t>
            </a:r>
            <a:endParaRPr lang="nl-NL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endParaRPr lang="nl-NL" sz="2400" dirty="0" smtClean="0"/>
          </a:p>
          <a:p>
            <a:pPr>
              <a:buBlip>
                <a:blip r:embed="rId2"/>
              </a:buBlip>
            </a:pPr>
            <a:r>
              <a:rPr lang="nl-NL" sz="2400" dirty="0">
                <a:sym typeface="Wingdings" panose="05000000000000000000" pitchFamily="2" charset="2"/>
              </a:rPr>
              <a:t>Vechtdal Kompas, pijler </a:t>
            </a:r>
            <a:r>
              <a:rPr lang="nl-NL" sz="2400" dirty="0" smtClean="0">
                <a:sym typeface="Wingdings" panose="05000000000000000000" pitchFamily="2" charset="2"/>
              </a:rPr>
              <a:t>Zorg</a:t>
            </a:r>
            <a:endParaRPr lang="nl-NL" sz="2400" dirty="0" smtClean="0"/>
          </a:p>
          <a:p>
            <a:pPr>
              <a:buBlip>
                <a:blip r:embed="rId2"/>
              </a:buBlip>
            </a:pPr>
            <a:r>
              <a:rPr lang="nl-NL" sz="2400" dirty="0" smtClean="0"/>
              <a:t>Kansrijke resultaten uit onderzoek Vrije Tijd &amp; Zorg Vechtdal Overijssel 2016 </a:t>
            </a:r>
            <a:r>
              <a:rPr lang="nl-NL" sz="2400" dirty="0" smtClean="0">
                <a:sym typeface="Wingdings" panose="05000000000000000000" pitchFamily="2" charset="2"/>
              </a:rPr>
              <a:t> nu vervolgtraject in opdracht van </a:t>
            </a:r>
            <a:r>
              <a:rPr lang="nl-NL" sz="2400" dirty="0" err="1" smtClean="0">
                <a:sym typeface="Wingdings" panose="05000000000000000000" pitchFamily="2" charset="2"/>
              </a:rPr>
              <a:t>Vechtdalgemeenten</a:t>
            </a:r>
            <a:endParaRPr lang="nl-NL" sz="2400" dirty="0"/>
          </a:p>
          <a:p>
            <a:pPr>
              <a:buBlip>
                <a:blip r:embed="rId2"/>
              </a:buBlip>
            </a:pPr>
            <a:r>
              <a:rPr lang="nl-NL" sz="2400" dirty="0"/>
              <a:t>Succesvol pilotjaar Zorg op Locatie </a:t>
            </a:r>
            <a:r>
              <a:rPr lang="nl-NL" sz="2400" dirty="0" smtClean="0"/>
              <a:t>2016 </a:t>
            </a:r>
            <a:endParaRPr lang="nl-NL" sz="2400" dirty="0"/>
          </a:p>
          <a:p>
            <a:pPr>
              <a:buBlip>
                <a:blip r:embed="rId2"/>
              </a:buBlip>
            </a:pPr>
            <a:r>
              <a:rPr lang="nl-NL" sz="2400" dirty="0" smtClean="0"/>
              <a:t>Doel: ondernemers inspireren en gezamenlijk een project Zorgeloos Vechtdal opzetten </a:t>
            </a:r>
          </a:p>
          <a:p>
            <a:pPr>
              <a:buFontTx/>
              <a:buChar char="-"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8079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 err="1" smtClean="0"/>
              <a:t>Throw</a:t>
            </a:r>
            <a:r>
              <a:rPr lang="nl-NL" b="1" dirty="0" smtClean="0"/>
              <a:t> back time!</a:t>
            </a:r>
            <a:br>
              <a:rPr lang="nl-NL" b="1" dirty="0" smtClean="0"/>
            </a:br>
            <a:r>
              <a:rPr lang="nl-NL" sz="2700" dirty="0" smtClean="0"/>
              <a:t>Bijeenkomst 2016</a:t>
            </a:r>
            <a:endParaRPr lang="nl-NL" sz="27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>
              <a:solidFill>
                <a:srgbClr val="F50583"/>
              </a:solidFill>
              <a:hlinkClick r:id="rId2"/>
            </a:endParaRPr>
          </a:p>
          <a:p>
            <a:endParaRPr lang="nl-NL" dirty="0" smtClean="0">
              <a:solidFill>
                <a:srgbClr val="F50583"/>
              </a:solidFill>
              <a:hlinkClick r:id="rId2"/>
            </a:endParaRPr>
          </a:p>
          <a:p>
            <a:endParaRPr lang="nl-NL" dirty="0" smtClean="0">
              <a:solidFill>
                <a:srgbClr val="F50583"/>
              </a:solidFill>
              <a:hlinkClick r:id="rId2"/>
            </a:endParaRPr>
          </a:p>
          <a:p>
            <a:endParaRPr lang="nl-NL" dirty="0">
              <a:solidFill>
                <a:srgbClr val="F50583"/>
              </a:solidFill>
              <a:hlinkClick r:id="rId2"/>
            </a:endParaRPr>
          </a:p>
          <a:p>
            <a:endParaRPr lang="nl-NL" dirty="0" smtClean="0">
              <a:solidFill>
                <a:srgbClr val="F50583"/>
              </a:solidFill>
              <a:hlinkClick r:id="rId2"/>
            </a:endParaRPr>
          </a:p>
          <a:p>
            <a:pPr marL="0" indent="0">
              <a:buNone/>
            </a:pPr>
            <a:endParaRPr lang="nl-NL" dirty="0">
              <a:solidFill>
                <a:srgbClr val="F50583"/>
              </a:solidFill>
              <a:hlinkClick r:id="rId2"/>
            </a:endParaRPr>
          </a:p>
          <a:p>
            <a:pPr marL="0" indent="0" algn="ctr">
              <a:buNone/>
            </a:pPr>
            <a:r>
              <a:rPr lang="nl-NL" sz="2400" dirty="0" smtClean="0">
                <a:solidFill>
                  <a:srgbClr val="F50583"/>
                </a:solidFill>
                <a:hlinkClick r:id="rId2"/>
              </a:rPr>
              <a:t>Eelke deelt ervaring pontje </a:t>
            </a:r>
            <a:r>
              <a:rPr lang="nl-NL" sz="2400" dirty="0" err="1" smtClean="0">
                <a:solidFill>
                  <a:srgbClr val="F50583"/>
                </a:solidFill>
                <a:hlinkClick r:id="rId2"/>
              </a:rPr>
              <a:t>Loozensche</a:t>
            </a:r>
            <a:r>
              <a:rPr lang="nl-NL" sz="2400" dirty="0" smtClean="0">
                <a:solidFill>
                  <a:srgbClr val="F50583"/>
                </a:solidFill>
                <a:hlinkClick r:id="rId2"/>
              </a:rPr>
              <a:t> Linie</a:t>
            </a:r>
            <a:endParaRPr lang="nl-NL" sz="2400" dirty="0">
              <a:solidFill>
                <a:srgbClr val="F50583"/>
              </a:solidFill>
              <a:hlinkClick r:id="rId2"/>
            </a:endParaRPr>
          </a:p>
          <a:p>
            <a:pPr marL="0" indent="0">
              <a:buNone/>
            </a:pPr>
            <a:endParaRPr lang="nl-NL" dirty="0">
              <a:solidFill>
                <a:srgbClr val="F50583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13" y="1417638"/>
            <a:ext cx="6021977" cy="33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98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Vechtdal Overijssel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766" y="2963815"/>
            <a:ext cx="5708467" cy="2711522"/>
          </a:xfrm>
        </p:spPr>
      </p:pic>
      <p:sp>
        <p:nvSpPr>
          <p:cNvPr id="5" name="Tekstvak 4"/>
          <p:cNvSpPr txBox="1"/>
          <p:nvPr/>
        </p:nvSpPr>
        <p:spPr>
          <a:xfrm>
            <a:off x="457200" y="1763486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		                              Opwarmertje</a:t>
            </a:r>
            <a:endParaRPr lang="nl-NL" dirty="0"/>
          </a:p>
          <a:p>
            <a:endParaRPr lang="nl-NL" dirty="0"/>
          </a:p>
          <a:p>
            <a:pPr algn="ctr"/>
            <a:r>
              <a:rPr lang="nl-NL" dirty="0">
                <a:solidFill>
                  <a:srgbClr val="F50583"/>
                </a:solidFill>
              </a:rPr>
              <a:t>Pak uw telefoon en doe mee!</a:t>
            </a:r>
          </a:p>
          <a:p>
            <a:pPr algn="ctr"/>
            <a:r>
              <a:rPr lang="nl-NL" dirty="0">
                <a:solidFill>
                  <a:srgbClr val="F50583"/>
                </a:solidFill>
                <a:hlinkClick r:id="rId3"/>
              </a:rPr>
              <a:t>Zorgeloos Vechtdal</a:t>
            </a:r>
            <a:endParaRPr lang="nl-NL" dirty="0">
              <a:solidFill>
                <a:srgbClr val="F505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55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Resultaten menti.com vraag 1</a:t>
            </a:r>
            <a:endParaRPr lang="nl-NL" b="1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27" y="1248938"/>
            <a:ext cx="8229600" cy="4083627"/>
          </a:xfrm>
        </p:spPr>
      </p:pic>
    </p:spTree>
    <p:extLst>
      <p:ext uri="{BB962C8B-B14F-4D97-AF65-F5344CB8AC3E}">
        <p14:creationId xmlns:p14="http://schemas.microsoft.com/office/powerpoint/2010/main" val="2704063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Resultaten menti.com vraag 2</a:t>
            </a:r>
            <a:endParaRPr lang="nl-NL" b="1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61" y="1287591"/>
            <a:ext cx="8229600" cy="3961719"/>
          </a:xfrm>
        </p:spPr>
      </p:pic>
    </p:spTree>
    <p:extLst>
      <p:ext uri="{BB962C8B-B14F-4D97-AF65-F5344CB8AC3E}">
        <p14:creationId xmlns:p14="http://schemas.microsoft.com/office/powerpoint/2010/main" val="1878781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b="1" dirty="0" smtClean="0"/>
              <a:t>Positionering</a:t>
            </a:r>
            <a:endParaRPr lang="nl-NL" sz="40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572691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en-US" sz="2400" b="1" dirty="0">
                <a:solidFill>
                  <a:srgbClr val="F50583"/>
                </a:solidFill>
              </a:rPr>
              <a:t>Vechtdal </a:t>
            </a:r>
            <a:r>
              <a:rPr lang="en-US" sz="2400" b="1" dirty="0" err="1">
                <a:solidFill>
                  <a:srgbClr val="F50583"/>
                </a:solidFill>
              </a:rPr>
              <a:t>Overijssel</a:t>
            </a:r>
            <a:r>
              <a:rPr lang="en-US" sz="2400" b="1" dirty="0">
                <a:solidFill>
                  <a:srgbClr val="F50583"/>
                </a:solidFill>
              </a:rPr>
              <a:t> </a:t>
            </a:r>
            <a:r>
              <a:rPr lang="en-US" sz="2400" b="1" dirty="0" err="1">
                <a:solidFill>
                  <a:srgbClr val="F50583"/>
                </a:solidFill>
              </a:rPr>
              <a:t>alle</a:t>
            </a:r>
            <a:r>
              <a:rPr lang="en-US" sz="2400" b="1" dirty="0">
                <a:solidFill>
                  <a:srgbClr val="F50583"/>
                </a:solidFill>
              </a:rPr>
              <a:t> </a:t>
            </a:r>
            <a:r>
              <a:rPr lang="en-US" sz="2400" b="1" dirty="0" err="1">
                <a:solidFill>
                  <a:srgbClr val="F50583"/>
                </a:solidFill>
              </a:rPr>
              <a:t>tijd</a:t>
            </a:r>
            <a:r>
              <a:rPr lang="en-US" sz="2400" b="1" dirty="0">
                <a:solidFill>
                  <a:srgbClr val="F50583"/>
                </a:solidFill>
              </a:rPr>
              <a:t> (</a:t>
            </a:r>
            <a:r>
              <a:rPr lang="en-US" sz="2400" b="1" dirty="0" err="1">
                <a:solidFill>
                  <a:srgbClr val="F50583"/>
                </a:solidFill>
              </a:rPr>
              <a:t>voor</a:t>
            </a:r>
            <a:r>
              <a:rPr lang="en-US" sz="2400" b="1" dirty="0">
                <a:solidFill>
                  <a:srgbClr val="F50583"/>
                </a:solidFill>
              </a:rPr>
              <a:t> </a:t>
            </a:r>
            <a:r>
              <a:rPr lang="en-US" sz="2400" b="1" dirty="0" err="1">
                <a:solidFill>
                  <a:srgbClr val="F50583"/>
                </a:solidFill>
              </a:rPr>
              <a:t>allen</a:t>
            </a:r>
            <a:r>
              <a:rPr lang="en-US" sz="2400" b="1" dirty="0" smtClean="0">
                <a:solidFill>
                  <a:srgbClr val="F50583"/>
                </a:solidFill>
              </a:rPr>
              <a:t>!)</a:t>
            </a:r>
            <a:endParaRPr lang="en-US" sz="2400" dirty="0"/>
          </a:p>
          <a:p>
            <a:pPr>
              <a:buNone/>
            </a:pPr>
            <a:r>
              <a:rPr lang="nl-NL" sz="1800" dirty="0"/>
              <a:t>In het Vechtdal Overijssel vind je de tijd</a:t>
            </a:r>
          </a:p>
          <a:p>
            <a:pPr>
              <a:buNone/>
            </a:pPr>
            <a:r>
              <a:rPr lang="nl-NL" sz="1800" dirty="0"/>
              <a:t>die je jezelf en elkaar graag gunt.</a:t>
            </a:r>
          </a:p>
          <a:p>
            <a:pPr>
              <a:buNone/>
            </a:pPr>
            <a:r>
              <a:rPr lang="nl-NL" sz="1800" dirty="0"/>
              <a:t>Nergens anders is alles er zo op gericht</a:t>
            </a:r>
          </a:p>
          <a:p>
            <a:pPr>
              <a:buNone/>
            </a:pPr>
            <a:r>
              <a:rPr lang="nl-NL" sz="1800" dirty="0"/>
              <a:t>om je weer tot rust te laten komen</a:t>
            </a:r>
          </a:p>
          <a:p>
            <a:pPr>
              <a:buNone/>
            </a:pPr>
            <a:r>
              <a:rPr lang="nl-NL" sz="1800" dirty="0"/>
              <a:t>en echt te genieten. </a:t>
            </a:r>
          </a:p>
          <a:p>
            <a:pPr marL="0" indent="0">
              <a:buNone/>
            </a:pPr>
            <a:r>
              <a:rPr lang="nl-NL" sz="1800" dirty="0" smtClean="0"/>
              <a:t>	</a:t>
            </a:r>
            <a:endParaRPr lang="nl-NL" sz="18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5658"/>
            <a:ext cx="2379401" cy="161883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330" y="3855658"/>
            <a:ext cx="2290175" cy="161883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153" y="3855657"/>
            <a:ext cx="2453855" cy="1618833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3855654"/>
            <a:ext cx="2286000" cy="161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10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98" y="0"/>
            <a:ext cx="7223760" cy="544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68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echtdal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Vechtdal</Template>
  <TotalTime>5924</TotalTime>
  <Words>787</Words>
  <Application>Microsoft Office PowerPoint</Application>
  <PresentationFormat>Diavoorstelling (4:3)</PresentationFormat>
  <Paragraphs>145</Paragraphs>
  <Slides>27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27</vt:i4>
      </vt:variant>
    </vt:vector>
  </HeadingPairs>
  <TitlesOfParts>
    <vt:vector size="31" baseType="lpstr">
      <vt:lpstr>Arial</vt:lpstr>
      <vt:lpstr>Calibri</vt:lpstr>
      <vt:lpstr>Wingdings</vt:lpstr>
      <vt:lpstr>Vechtdal</vt:lpstr>
      <vt:lpstr>PowerPoint-presentatie</vt:lpstr>
      <vt:lpstr>Welkom</vt:lpstr>
      <vt:lpstr>Vrije tijd &amp; Zorg: de feiten Aanleiding bijeenkomst</vt:lpstr>
      <vt:lpstr>Throw back time! Bijeenkomst 2016</vt:lpstr>
      <vt:lpstr>Vechtdal Overijssel</vt:lpstr>
      <vt:lpstr>Resultaten menti.com vraag 1</vt:lpstr>
      <vt:lpstr>Resultaten menti.com vraag 2</vt:lpstr>
      <vt:lpstr>Positionering</vt:lpstr>
      <vt:lpstr>PowerPoint-presentatie</vt:lpstr>
      <vt:lpstr>Huidige positie vrije tijd &amp; zorg</vt:lpstr>
      <vt:lpstr>Economische kansen VTE</vt:lpstr>
      <vt:lpstr>Wensen en behoeften</vt:lpstr>
      <vt:lpstr>Marktpotentieel</vt:lpstr>
      <vt:lpstr>PowerPoint-presentatie</vt:lpstr>
      <vt:lpstr>Groeistrategieën adviesrapport 2016 </vt:lpstr>
      <vt:lpstr>En nu?</vt:lpstr>
      <vt:lpstr>Mogelijkheden om traject  Zorgeloos Vechtdal te ondersteunen</vt:lpstr>
      <vt:lpstr>Ideeën voor uitvoeringstraject</vt:lpstr>
      <vt:lpstr>Uw bijdrage telt</vt:lpstr>
      <vt:lpstr>Recreant dhr. Dijkgraaf aan het woord</vt:lpstr>
      <vt:lpstr>Mariska Eshuis, camping de Zandstuve aan het woord</vt:lpstr>
      <vt:lpstr>Hulpverlener aan het woord, Buurtzorg Ommen</vt:lpstr>
      <vt:lpstr>U bent aan zet</vt:lpstr>
      <vt:lpstr>Plenaire terugkoppeling </vt:lpstr>
      <vt:lpstr>Afronding </vt:lpstr>
      <vt:lpstr>Resultaten menti.com slotvraag</vt:lpstr>
      <vt:lpstr>Hartelijk dank voor uw inbreng vandaag!</vt:lpstr>
    </vt:vector>
  </TitlesOfParts>
  <Company>Gemeente Zwolle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Kok, Paul</dc:creator>
  <cp:lastModifiedBy>Anieke van Wijnen</cp:lastModifiedBy>
  <cp:revision>265</cp:revision>
  <cp:lastPrinted>2017-02-02T13:42:49Z</cp:lastPrinted>
  <dcterms:created xsi:type="dcterms:W3CDTF">2014-10-07T13:52:02Z</dcterms:created>
  <dcterms:modified xsi:type="dcterms:W3CDTF">2017-02-07T11:50:37Z</dcterms:modified>
</cp:coreProperties>
</file>