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305" r:id="rId2"/>
    <p:sldId id="364" r:id="rId3"/>
    <p:sldId id="363" r:id="rId4"/>
    <p:sldId id="362" r:id="rId5"/>
    <p:sldId id="361" r:id="rId6"/>
    <p:sldId id="365" r:id="rId7"/>
    <p:sldId id="357" r:id="rId8"/>
    <p:sldId id="366" r:id="rId9"/>
    <p:sldId id="338" r:id="rId10"/>
    <p:sldId id="355" r:id="rId11"/>
    <p:sldId id="341" r:id="rId12"/>
    <p:sldId id="339" r:id="rId13"/>
    <p:sldId id="342" r:id="rId14"/>
    <p:sldId id="367" r:id="rId15"/>
    <p:sldId id="360" r:id="rId16"/>
    <p:sldId id="368" r:id="rId17"/>
    <p:sldId id="369" r:id="rId18"/>
    <p:sldId id="370" r:id="rId19"/>
    <p:sldId id="372" r:id="rId20"/>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50583"/>
    <a:srgbClr val="FF99CC"/>
    <a:srgbClr val="FF66CC"/>
    <a:srgbClr val="F905B9"/>
    <a:srgbClr val="FA0A88"/>
    <a:srgbClr val="F90585"/>
    <a:srgbClr val="E5057A"/>
    <a:srgbClr val="D2047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69447" autoAdjust="0"/>
  </p:normalViewPr>
  <p:slideViewPr>
    <p:cSldViewPr snapToGrid="0" showGuides="1">
      <p:cViewPr varScale="1">
        <p:scale>
          <a:sx n="69" d="100"/>
          <a:sy n="69" d="100"/>
        </p:scale>
        <p:origin x="444" y="52"/>
      </p:cViewPr>
      <p:guideLst>
        <p:guide orient="horz" pos="222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2A26FA9-A767-4A17-A526-F74678A967B4}" type="datetimeFigureOut">
              <a:rPr lang="nl-NL" smtClean="0"/>
              <a:pPr/>
              <a:t>5-4-2018</a:t>
            </a:fld>
            <a:endParaRPr lang="nl-NL" dirty="0"/>
          </a:p>
        </p:txBody>
      </p:sp>
      <p:sp>
        <p:nvSpPr>
          <p:cNvPr id="4" name="Tijdelijke aanduiding voor dia-afbeelding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3BAEB870-C659-48E1-8912-E6EBF59BCA20}" type="slidenum">
              <a:rPr lang="nl-NL" smtClean="0"/>
              <a:pPr/>
              <a:t>‹nr.›</a:t>
            </a:fld>
            <a:endParaRPr lang="nl-NL" dirty="0"/>
          </a:p>
        </p:txBody>
      </p:sp>
    </p:spTree>
    <p:extLst>
      <p:ext uri="{BB962C8B-B14F-4D97-AF65-F5344CB8AC3E}">
        <p14:creationId xmlns:p14="http://schemas.microsoft.com/office/powerpoint/2010/main" val="269768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216A799-749A-44B5-953F-7819355331A5}" type="datetimeFigureOut">
              <a:rPr lang="nl-NL" smtClean="0"/>
              <a:pPr/>
              <a:t>5-4-2018</a:t>
            </a:fld>
            <a:endParaRPr lang="nl-NL" dirty="0"/>
          </a:p>
        </p:txBody>
      </p:sp>
      <p:sp>
        <p:nvSpPr>
          <p:cNvPr id="5" name="Tijdelijke aanduiding voor voettekst 4"/>
          <p:cNvSpPr>
            <a:spLocks noGrp="1"/>
          </p:cNvSpPr>
          <p:nvPr>
            <p:ph type="ftr" sz="quarter" idx="11"/>
          </p:nvPr>
        </p:nvSpPr>
        <p:spPr/>
        <p:txBody>
          <a:bodyPr/>
          <a:lstStyle/>
          <a:p>
            <a:r>
              <a:rPr lang="nl-NL" smtClean="0"/>
              <a:t>Centrum voor heerlijk gezond eten</a:t>
            </a:r>
            <a:endParaRPr lang="nl-NL" dirty="0"/>
          </a:p>
        </p:txBody>
      </p:sp>
      <p:sp>
        <p:nvSpPr>
          <p:cNvPr id="6" name="Tijdelijke aanduiding voor dianummer 5"/>
          <p:cNvSpPr>
            <a:spLocks noGrp="1"/>
          </p:cNvSpPr>
          <p:nvPr>
            <p:ph type="sldNum" sz="quarter" idx="12"/>
          </p:nvPr>
        </p:nvSpPr>
        <p:spPr/>
        <p:txBody>
          <a:bodyPr/>
          <a:lstStyle/>
          <a:p>
            <a:fld id="{75A8190D-CAC8-45B8-91F8-EEE64BEEA2AE}" type="slidenum">
              <a:rPr lang="nl-NL" smtClean="0"/>
              <a:pPr/>
              <a:t>‹nr.›</a:t>
            </a:fld>
            <a:endParaRPr lang="nl-NL" dirty="0"/>
          </a:p>
        </p:txBody>
      </p:sp>
    </p:spTree>
    <p:extLst>
      <p:ext uri="{BB962C8B-B14F-4D97-AF65-F5344CB8AC3E}">
        <p14:creationId xmlns:p14="http://schemas.microsoft.com/office/powerpoint/2010/main" val="15772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216A799-749A-44B5-953F-7819355331A5}" type="datetimeFigureOut">
              <a:rPr lang="nl-NL" smtClean="0"/>
              <a:pPr/>
              <a:t>5-4-2018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5A8190D-CAC8-45B8-91F8-EEE64BEEA2AE}" type="slidenum">
              <a:rPr lang="nl-NL" smtClean="0"/>
              <a:pPr/>
              <a:t>‹nr.›</a:t>
            </a:fld>
            <a:endParaRPr lang="nl-NL" dirty="0"/>
          </a:p>
        </p:txBody>
      </p:sp>
    </p:spTree>
    <p:extLst>
      <p:ext uri="{BB962C8B-B14F-4D97-AF65-F5344CB8AC3E}">
        <p14:creationId xmlns:p14="http://schemas.microsoft.com/office/powerpoint/2010/main" val="32433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216A799-749A-44B5-953F-7819355331A5}" type="datetimeFigureOut">
              <a:rPr lang="nl-NL" smtClean="0"/>
              <a:pPr/>
              <a:t>5-4-2018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5A8190D-CAC8-45B8-91F8-EEE64BEEA2AE}" type="slidenum">
              <a:rPr lang="nl-NL" smtClean="0"/>
              <a:pPr/>
              <a:t>‹nr.›</a:t>
            </a:fld>
            <a:endParaRPr lang="nl-NL" dirty="0"/>
          </a:p>
        </p:txBody>
      </p:sp>
    </p:spTree>
    <p:extLst>
      <p:ext uri="{BB962C8B-B14F-4D97-AF65-F5344CB8AC3E}">
        <p14:creationId xmlns:p14="http://schemas.microsoft.com/office/powerpoint/2010/main" val="200663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F718FC-5173-4026-ABAC-B9B7D9204D75}" type="datetimeFigureOut">
              <a:rPr lang="nl-NL" smtClean="0"/>
              <a:t>5-4-2018</a:t>
            </a:fld>
            <a:endParaRPr lang="nl-NL"/>
          </a:p>
        </p:txBody>
      </p:sp>
      <p:sp>
        <p:nvSpPr>
          <p:cNvPr id="5" name="Tijdelijke aanduiding voor voettekst 4"/>
          <p:cNvSpPr>
            <a:spLocks noGrp="1"/>
          </p:cNvSpPr>
          <p:nvPr>
            <p:ph type="ftr" sz="quarter" idx="11"/>
          </p:nvPr>
        </p:nvSpPr>
        <p:spPr/>
        <p:txBody>
          <a:bodyPr/>
          <a:lstStyle/>
          <a:p>
            <a:r>
              <a:rPr lang="nl-NL" smtClean="0"/>
              <a:t>Centrum voor heerlijk gezond eten</a:t>
            </a:r>
            <a:endParaRPr lang="nl-NL" dirty="0"/>
          </a:p>
        </p:txBody>
      </p:sp>
      <p:sp>
        <p:nvSpPr>
          <p:cNvPr id="6" name="Tijdelijke aanduiding voor dianummer 5"/>
          <p:cNvSpPr>
            <a:spLocks noGrp="1"/>
          </p:cNvSpPr>
          <p:nvPr>
            <p:ph type="sldNum" sz="quarter" idx="12"/>
          </p:nvPr>
        </p:nvSpPr>
        <p:spPr/>
        <p:txBody>
          <a:bodyPr/>
          <a:lstStyle/>
          <a:p>
            <a:fld id="{75A8190D-CAC8-45B8-91F8-EEE64BEEA2AE}" type="slidenum">
              <a:rPr lang="nl-NL" smtClean="0"/>
              <a:pPr/>
              <a:t>‹nr.›</a:t>
            </a:fld>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42524"/>
            <a:ext cx="9143245" cy="1115476"/>
          </a:xfrm>
          <a:prstGeom prst="rect">
            <a:avLst/>
          </a:prstGeom>
        </p:spPr>
      </p:pic>
    </p:spTree>
    <p:extLst>
      <p:ext uri="{BB962C8B-B14F-4D97-AF65-F5344CB8AC3E}">
        <p14:creationId xmlns:p14="http://schemas.microsoft.com/office/powerpoint/2010/main" val="344029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EDF718FC-5173-4026-ABAC-B9B7D9204D75}" type="datetimeFigureOut">
              <a:rPr lang="nl-NL" smtClean="0"/>
              <a:t>5-4-2018</a:t>
            </a:fld>
            <a:endParaRPr lang="nl-NL"/>
          </a:p>
        </p:txBody>
      </p:sp>
      <p:sp>
        <p:nvSpPr>
          <p:cNvPr id="5" name="Tijdelijke aanduiding voor voettekst 4"/>
          <p:cNvSpPr>
            <a:spLocks noGrp="1"/>
          </p:cNvSpPr>
          <p:nvPr>
            <p:ph type="ftr" sz="quarter" idx="11"/>
          </p:nvPr>
        </p:nvSpPr>
        <p:spPr/>
        <p:txBody>
          <a:bodyPr/>
          <a:lstStyle/>
          <a:p>
            <a:r>
              <a:rPr lang="nl-NL" smtClean="0"/>
              <a:t>Centrum voor heerlijk gezond eten</a:t>
            </a:r>
            <a:endParaRPr lang="nl-NL" dirty="0"/>
          </a:p>
        </p:txBody>
      </p:sp>
      <p:sp>
        <p:nvSpPr>
          <p:cNvPr id="6" name="Tijdelijke aanduiding voor dianummer 5"/>
          <p:cNvSpPr>
            <a:spLocks noGrp="1"/>
          </p:cNvSpPr>
          <p:nvPr>
            <p:ph type="sldNum" sz="quarter" idx="12"/>
          </p:nvPr>
        </p:nvSpPr>
        <p:spPr/>
        <p:txBody>
          <a:bodyPr/>
          <a:lstStyle/>
          <a:p>
            <a:fld id="{75A8190D-CAC8-45B8-91F8-EEE64BEEA2AE}" type="slidenum">
              <a:rPr lang="nl-NL" smtClean="0"/>
              <a:pPr/>
              <a:t>‹nr.›</a:t>
            </a:fld>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42524"/>
            <a:ext cx="9143245" cy="1115476"/>
          </a:xfrm>
          <a:prstGeom prst="rect">
            <a:avLst/>
          </a:prstGeom>
        </p:spPr>
      </p:pic>
    </p:spTree>
    <p:extLst>
      <p:ext uri="{BB962C8B-B14F-4D97-AF65-F5344CB8AC3E}">
        <p14:creationId xmlns:p14="http://schemas.microsoft.com/office/powerpoint/2010/main" val="221710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825625"/>
            <a:ext cx="38862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F718FC-5173-4026-ABAC-B9B7D9204D75}" type="datetimeFigureOut">
              <a:rPr lang="nl-NL" smtClean="0"/>
              <a:t>5-4-2018</a:t>
            </a:fld>
            <a:endParaRPr lang="nl-NL"/>
          </a:p>
        </p:txBody>
      </p:sp>
      <p:sp>
        <p:nvSpPr>
          <p:cNvPr id="6" name="Tijdelijke aanduiding voor voettekst 5"/>
          <p:cNvSpPr>
            <a:spLocks noGrp="1"/>
          </p:cNvSpPr>
          <p:nvPr>
            <p:ph type="ftr" sz="quarter" idx="11"/>
          </p:nvPr>
        </p:nvSpPr>
        <p:spPr/>
        <p:txBody>
          <a:bodyPr/>
          <a:lstStyle/>
          <a:p>
            <a:r>
              <a:rPr lang="nl-NL" smtClean="0"/>
              <a:t>Centrum voor heerlijk gezond eten</a:t>
            </a:r>
            <a:endParaRPr lang="nl-NL" dirty="0"/>
          </a:p>
        </p:txBody>
      </p:sp>
      <p:sp>
        <p:nvSpPr>
          <p:cNvPr id="7" name="Tijdelijke aanduiding voor dianummer 6"/>
          <p:cNvSpPr>
            <a:spLocks noGrp="1"/>
          </p:cNvSpPr>
          <p:nvPr>
            <p:ph type="sldNum" sz="quarter" idx="12"/>
          </p:nvPr>
        </p:nvSpPr>
        <p:spPr/>
        <p:txBody>
          <a:bodyPr/>
          <a:lstStyle/>
          <a:p>
            <a:fld id="{75A8190D-CAC8-45B8-91F8-EEE64BEEA2AE}" type="slidenum">
              <a:rPr lang="nl-NL" smtClean="0"/>
              <a:pPr/>
              <a:t>‹nr.›</a:t>
            </a:fld>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42524"/>
            <a:ext cx="9143245" cy="1115476"/>
          </a:xfrm>
          <a:prstGeom prst="rect">
            <a:avLst/>
          </a:prstGeom>
        </p:spPr>
      </p:pic>
    </p:spTree>
    <p:extLst>
      <p:ext uri="{BB962C8B-B14F-4D97-AF65-F5344CB8AC3E}">
        <p14:creationId xmlns:p14="http://schemas.microsoft.com/office/powerpoint/2010/main" val="138690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216A799-749A-44B5-953F-7819355331A5}" type="datetimeFigureOut">
              <a:rPr lang="nl-NL" smtClean="0"/>
              <a:pPr/>
              <a:t>5-4-2018</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75A8190D-CAC8-45B8-91F8-EEE64BEEA2AE}" type="slidenum">
              <a:rPr lang="nl-NL" smtClean="0"/>
              <a:pPr/>
              <a:t>‹nr.›</a:t>
            </a:fld>
            <a:endParaRPr lang="nl-NL" dirty="0"/>
          </a:p>
        </p:txBody>
      </p:sp>
    </p:spTree>
    <p:extLst>
      <p:ext uri="{BB962C8B-B14F-4D97-AF65-F5344CB8AC3E}">
        <p14:creationId xmlns:p14="http://schemas.microsoft.com/office/powerpoint/2010/main" val="211624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F718FC-5173-4026-ABAC-B9B7D9204D75}" type="datetimeFigureOut">
              <a:rPr lang="nl-NL" smtClean="0"/>
              <a:t>5-4-2018</a:t>
            </a:fld>
            <a:endParaRPr lang="nl-NL"/>
          </a:p>
        </p:txBody>
      </p:sp>
      <p:sp>
        <p:nvSpPr>
          <p:cNvPr id="4" name="Tijdelijke aanduiding voor voettekst 3"/>
          <p:cNvSpPr>
            <a:spLocks noGrp="1"/>
          </p:cNvSpPr>
          <p:nvPr>
            <p:ph type="ftr" sz="quarter" idx="11"/>
          </p:nvPr>
        </p:nvSpPr>
        <p:spPr/>
        <p:txBody>
          <a:bodyPr/>
          <a:lstStyle/>
          <a:p>
            <a:r>
              <a:rPr lang="nl-NL" smtClean="0"/>
              <a:t>Centrum voor heerlijk gezond eten</a:t>
            </a:r>
            <a:endParaRPr lang="nl-NL" dirty="0"/>
          </a:p>
        </p:txBody>
      </p:sp>
      <p:sp>
        <p:nvSpPr>
          <p:cNvPr id="5" name="Tijdelijke aanduiding voor dianummer 4"/>
          <p:cNvSpPr>
            <a:spLocks noGrp="1"/>
          </p:cNvSpPr>
          <p:nvPr>
            <p:ph type="sldNum" sz="quarter" idx="12"/>
          </p:nvPr>
        </p:nvSpPr>
        <p:spPr/>
        <p:txBody>
          <a:bodyPr/>
          <a:lstStyle/>
          <a:p>
            <a:fld id="{75A8190D-CAC8-45B8-91F8-EEE64BEEA2AE}" type="slidenum">
              <a:rPr lang="nl-NL" smtClean="0"/>
              <a:pPr/>
              <a:t>‹nr.›</a:t>
            </a:fld>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42524"/>
            <a:ext cx="9143245" cy="1115476"/>
          </a:xfrm>
          <a:prstGeom prst="rect">
            <a:avLst/>
          </a:prstGeom>
        </p:spPr>
      </p:pic>
    </p:spTree>
    <p:extLst>
      <p:ext uri="{BB962C8B-B14F-4D97-AF65-F5344CB8AC3E}">
        <p14:creationId xmlns:p14="http://schemas.microsoft.com/office/powerpoint/2010/main" val="360346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F718FC-5173-4026-ABAC-B9B7D9204D75}" type="datetimeFigureOut">
              <a:rPr lang="nl-NL" smtClean="0"/>
              <a:t>5-4-2018</a:t>
            </a:fld>
            <a:endParaRPr lang="nl-NL"/>
          </a:p>
        </p:txBody>
      </p:sp>
      <p:sp>
        <p:nvSpPr>
          <p:cNvPr id="3" name="Tijdelijke aanduiding voor voettekst 2"/>
          <p:cNvSpPr>
            <a:spLocks noGrp="1"/>
          </p:cNvSpPr>
          <p:nvPr>
            <p:ph type="ftr" sz="quarter" idx="11"/>
          </p:nvPr>
        </p:nvSpPr>
        <p:spPr/>
        <p:txBody>
          <a:bodyPr/>
          <a:lstStyle/>
          <a:p>
            <a:r>
              <a:rPr lang="nl-NL" smtClean="0"/>
              <a:t>Centrum voor heerlijk gezond eten</a:t>
            </a:r>
            <a:endParaRPr lang="nl-NL" dirty="0"/>
          </a:p>
        </p:txBody>
      </p:sp>
      <p:sp>
        <p:nvSpPr>
          <p:cNvPr id="4" name="Tijdelijke aanduiding voor dianummer 3"/>
          <p:cNvSpPr>
            <a:spLocks noGrp="1"/>
          </p:cNvSpPr>
          <p:nvPr>
            <p:ph type="sldNum" sz="quarter" idx="12"/>
          </p:nvPr>
        </p:nvSpPr>
        <p:spPr/>
        <p:txBody>
          <a:bodyPr/>
          <a:lstStyle/>
          <a:p>
            <a:fld id="{75A8190D-CAC8-45B8-91F8-EEE64BEEA2AE}" type="slidenum">
              <a:rPr lang="nl-NL" smtClean="0"/>
              <a:pPr/>
              <a:t>‹nr.›</a:t>
            </a:fld>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42524"/>
            <a:ext cx="9143245" cy="1115476"/>
          </a:xfrm>
          <a:prstGeom prst="rect">
            <a:avLst/>
          </a:prstGeom>
        </p:spPr>
      </p:pic>
    </p:spTree>
    <p:extLst>
      <p:ext uri="{BB962C8B-B14F-4D97-AF65-F5344CB8AC3E}">
        <p14:creationId xmlns:p14="http://schemas.microsoft.com/office/powerpoint/2010/main" val="40868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1216A799-749A-44B5-953F-7819355331A5}" type="datetimeFigureOut">
              <a:rPr lang="nl-NL" smtClean="0"/>
              <a:pPr/>
              <a:t>5-4-2018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5A8190D-CAC8-45B8-91F8-EEE64BEEA2AE}" type="slidenum">
              <a:rPr lang="nl-NL" smtClean="0"/>
              <a:pPr/>
              <a:t>‹nr.›</a:t>
            </a:fld>
            <a:endParaRPr lang="nl-NL" dirty="0"/>
          </a:p>
        </p:txBody>
      </p:sp>
    </p:spTree>
    <p:extLst>
      <p:ext uri="{BB962C8B-B14F-4D97-AF65-F5344CB8AC3E}">
        <p14:creationId xmlns:p14="http://schemas.microsoft.com/office/powerpoint/2010/main" val="152728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1216A799-749A-44B5-953F-7819355331A5}" type="datetimeFigureOut">
              <a:rPr lang="nl-NL" smtClean="0"/>
              <a:pPr/>
              <a:t>5-4-2018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5A8190D-CAC8-45B8-91F8-EEE64BEEA2AE}" type="slidenum">
              <a:rPr lang="nl-NL" smtClean="0"/>
              <a:pPr/>
              <a:t>‹nr.›</a:t>
            </a:fld>
            <a:endParaRPr lang="nl-NL" dirty="0"/>
          </a:p>
        </p:txBody>
      </p:sp>
    </p:spTree>
    <p:extLst>
      <p:ext uri="{BB962C8B-B14F-4D97-AF65-F5344CB8AC3E}">
        <p14:creationId xmlns:p14="http://schemas.microsoft.com/office/powerpoint/2010/main" val="38474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DF718FC-5173-4026-ABAC-B9B7D9204D75}" type="datetimeFigureOut">
              <a:rPr lang="nl-NL" smtClean="0"/>
              <a:t>5-4-2018</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smtClean="0"/>
              <a:t>Centrum voor heerlijk gezond eten</a:t>
            </a:r>
            <a:endParaRPr lang="nl-NL" dirty="0"/>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A8190D-CAC8-45B8-91F8-EEE64BEEA2AE}" type="slidenum">
              <a:rPr lang="nl-NL" smtClean="0"/>
              <a:pPr/>
              <a:t>‹nr.›</a:t>
            </a:fld>
            <a:endParaRPr lang="nl-NL" dirty="0"/>
          </a:p>
        </p:txBody>
      </p:sp>
    </p:spTree>
    <p:extLst>
      <p:ext uri="{BB962C8B-B14F-4D97-AF65-F5344CB8AC3E}">
        <p14:creationId xmlns:p14="http://schemas.microsoft.com/office/powerpoint/2010/main" val="32671373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cBYZ7fR5Vz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foto van Vechtdalexpress."/>
          <p:cNvPicPr/>
          <p:nvPr/>
        </p:nvPicPr>
        <p:blipFill>
          <a:blip r:embed="rId2">
            <a:extLst>
              <a:ext uri="{28A0092B-C50C-407E-A947-70E740481C1C}">
                <a14:useLocalDpi xmlns:a14="http://schemas.microsoft.com/office/drawing/2010/main" val="0"/>
              </a:ext>
            </a:extLst>
          </a:blip>
          <a:srcRect/>
          <a:stretch>
            <a:fillRect/>
          </a:stretch>
        </p:blipFill>
        <p:spPr bwMode="auto">
          <a:xfrm>
            <a:off x="0" y="-36945"/>
            <a:ext cx="9144000" cy="5786846"/>
          </a:xfrm>
          <a:prstGeom prst="rect">
            <a:avLst/>
          </a:prstGeom>
          <a:noFill/>
          <a:ln>
            <a:noFill/>
          </a:ln>
        </p:spPr>
      </p:pic>
      <p:sp>
        <p:nvSpPr>
          <p:cNvPr id="4" name="Tijdelijke aanduiding voor voettekst 4"/>
          <p:cNvSpPr>
            <a:spLocks noGrp="1"/>
          </p:cNvSpPr>
          <p:nvPr>
            <p:ph type="ftr" sz="quarter" idx="11"/>
          </p:nvPr>
        </p:nvSpPr>
        <p:spPr>
          <a:xfrm>
            <a:off x="4054720" y="5394037"/>
            <a:ext cx="4552319" cy="945936"/>
          </a:xfrm>
          <a:solidFill>
            <a:srgbClr val="FF99CC"/>
          </a:solidFill>
          <a:ln w="57150">
            <a:solidFill>
              <a:srgbClr val="F50583"/>
            </a:solid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3600" dirty="0" smtClean="0">
                <a:effectLst/>
              </a:rPr>
              <a:t>Toegankelijk</a:t>
            </a:r>
            <a:r>
              <a:rPr lang="nl-NL" sz="3600" dirty="0" smtClean="0">
                <a:effectLst/>
              </a:rPr>
              <a:t> Vechtdal</a:t>
            </a:r>
            <a:endParaRPr lang="nl-NL" sz="3600" dirty="0" smtClean="0">
              <a:effectLst/>
            </a:endParaRPr>
          </a:p>
        </p:txBody>
      </p:sp>
    </p:spTree>
    <p:extLst>
      <p:ext uri="{BB962C8B-B14F-4D97-AF65-F5344CB8AC3E}">
        <p14:creationId xmlns:p14="http://schemas.microsoft.com/office/powerpoint/2010/main" val="1643287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966" y="1390867"/>
            <a:ext cx="10175966" cy="3985587"/>
          </a:xfrm>
          <a:prstGeom prst="rect">
            <a:avLst/>
          </a:prstGeom>
        </p:spPr>
      </p:pic>
      <p:sp>
        <p:nvSpPr>
          <p:cNvPr id="5" name="Tijdelijke aanduiding voor voettekst 4"/>
          <p:cNvSpPr>
            <a:spLocks noGrp="1"/>
          </p:cNvSpPr>
          <p:nvPr>
            <p:ph type="ftr" sz="quarter" idx="11"/>
          </p:nvPr>
        </p:nvSpPr>
        <p:spPr>
          <a:xfrm>
            <a:off x="628650" y="337001"/>
            <a:ext cx="7886699" cy="825593"/>
          </a:xfrm>
          <a:solidFill>
            <a:srgbClr val="FF99CC"/>
          </a:solidFill>
          <a:ln>
            <a:no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2800" dirty="0" smtClean="0"/>
              <a:t>Input door recreatieondernemers</a:t>
            </a:r>
            <a:endParaRPr lang="nl-NL" sz="2800" dirty="0"/>
          </a:p>
        </p:txBody>
      </p:sp>
    </p:spTree>
    <p:extLst>
      <p:ext uri="{BB962C8B-B14F-4D97-AF65-F5344CB8AC3E}">
        <p14:creationId xmlns:p14="http://schemas.microsoft.com/office/powerpoint/2010/main" val="3612759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49" y="1162594"/>
            <a:ext cx="7886700" cy="4351338"/>
          </a:xfrm>
        </p:spPr>
        <p:txBody>
          <a:bodyPr>
            <a:normAutofit/>
          </a:bodyPr>
          <a:lstStyle/>
          <a:p>
            <a:pPr marL="0" indent="0">
              <a:buNone/>
            </a:pPr>
            <a:endParaRPr lang="nl-NL" dirty="0" smtClean="0"/>
          </a:p>
          <a:p>
            <a:pPr marL="0" indent="0">
              <a:buNone/>
            </a:pPr>
            <a:r>
              <a:rPr lang="nl-NL" dirty="0" smtClean="0"/>
              <a:t>Elke recreant en vakantiegast. Productontwikkeling gericht op mensen met toegankelijkheidswensen en/of zorgbehoefte, zodat het aanbod inclusief wordt.</a:t>
            </a:r>
          </a:p>
          <a:p>
            <a:pPr marL="0" indent="0">
              <a:buNone/>
            </a:pPr>
            <a:endParaRPr lang="nl-NL" dirty="0"/>
          </a:p>
          <a:p>
            <a:pPr marL="0" indent="0" algn="ctr">
              <a:buNone/>
            </a:pPr>
            <a:r>
              <a:rPr lang="nl-NL" dirty="0" smtClean="0"/>
              <a:t>Inspiratie voor marketing &amp; communicatie: ingetogen aqua </a:t>
            </a:r>
          </a:p>
        </p:txBody>
      </p:sp>
      <p:sp>
        <p:nvSpPr>
          <p:cNvPr id="5" name="Tijdelijke aanduiding voor voettekst 4"/>
          <p:cNvSpPr>
            <a:spLocks noGrp="1"/>
          </p:cNvSpPr>
          <p:nvPr>
            <p:ph type="ftr" sz="quarter" idx="11"/>
          </p:nvPr>
        </p:nvSpPr>
        <p:spPr>
          <a:xfrm>
            <a:off x="628650" y="337001"/>
            <a:ext cx="7886699" cy="825593"/>
          </a:xfrm>
          <a:solidFill>
            <a:srgbClr val="FF99CC"/>
          </a:solidFill>
          <a:ln>
            <a:no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2800" dirty="0" smtClean="0"/>
              <a:t>Doelgroep</a:t>
            </a:r>
            <a:endParaRPr lang="nl-NL" sz="2800" dirty="0"/>
          </a:p>
        </p:txBody>
      </p:sp>
      <p:pic>
        <p:nvPicPr>
          <p:cNvPr id="6" name="Afbeelding 5" descr="foto van Vechtdalexpress."/>
          <p:cNvPicPr/>
          <p:nvPr/>
        </p:nvPicPr>
        <p:blipFill>
          <a:blip r:embed="rId2">
            <a:extLst>
              <a:ext uri="{28A0092B-C50C-407E-A947-70E740481C1C}">
                <a14:useLocalDpi xmlns:a14="http://schemas.microsoft.com/office/drawing/2010/main" val="0"/>
              </a:ext>
            </a:extLst>
          </a:blip>
          <a:srcRect/>
          <a:stretch>
            <a:fillRect/>
          </a:stretch>
        </p:blipFill>
        <p:spPr bwMode="auto">
          <a:xfrm>
            <a:off x="628648" y="3347656"/>
            <a:ext cx="4150723" cy="2396331"/>
          </a:xfrm>
          <a:prstGeom prst="rect">
            <a:avLst/>
          </a:prstGeom>
          <a:noFill/>
          <a:ln>
            <a:noFill/>
          </a:ln>
        </p:spPr>
      </p:pic>
      <p:pic>
        <p:nvPicPr>
          <p:cNvPr id="7" name="Afbeelding 6"/>
          <p:cNvPicPr>
            <a:picLocks noChangeAspect="1"/>
          </p:cNvPicPr>
          <p:nvPr/>
        </p:nvPicPr>
        <p:blipFill rotWithShape="1">
          <a:blip r:embed="rId3" cstate="print">
            <a:extLst>
              <a:ext uri="{28A0092B-C50C-407E-A947-70E740481C1C}">
                <a14:useLocalDpi xmlns:a14="http://schemas.microsoft.com/office/drawing/2010/main" val="0"/>
              </a:ext>
            </a:extLst>
          </a:blip>
          <a:srcRect b="11784"/>
          <a:stretch/>
        </p:blipFill>
        <p:spPr>
          <a:xfrm>
            <a:off x="4779372" y="3338263"/>
            <a:ext cx="3735977" cy="2405724"/>
          </a:xfrm>
          <a:prstGeom prst="rect">
            <a:avLst/>
          </a:prstGeom>
        </p:spPr>
      </p:pic>
    </p:spTree>
    <p:extLst>
      <p:ext uri="{BB962C8B-B14F-4D97-AF65-F5344CB8AC3E}">
        <p14:creationId xmlns:p14="http://schemas.microsoft.com/office/powerpoint/2010/main" val="990387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1597749"/>
            <a:ext cx="7886700" cy="4530181"/>
          </a:xfrm>
        </p:spPr>
        <p:txBody>
          <a:bodyPr>
            <a:normAutofit/>
          </a:bodyPr>
          <a:lstStyle/>
          <a:p>
            <a:pPr>
              <a:buBlip>
                <a:blip r:embed="rId2"/>
              </a:buBlip>
            </a:pPr>
            <a:r>
              <a:rPr lang="nl-NL" sz="2200" i="1" dirty="0" smtClean="0"/>
              <a:t>Doelstellingen </a:t>
            </a:r>
            <a:r>
              <a:rPr lang="nl-NL" sz="2200" i="1" dirty="0"/>
              <a:t>programma pijler Zorg 2018 - 2022: </a:t>
            </a:r>
            <a:endParaRPr lang="nl-NL" sz="2200" dirty="0"/>
          </a:p>
          <a:p>
            <a:pPr lvl="0"/>
            <a:r>
              <a:rPr lang="nl-NL" sz="2200" dirty="0"/>
              <a:t>Vechtdal onderscheidt zich als icoon voor zorgeloos genieten</a:t>
            </a:r>
          </a:p>
          <a:p>
            <a:pPr marL="0" indent="0">
              <a:buNone/>
            </a:pPr>
            <a:r>
              <a:rPr lang="nl-NL" sz="2200" dirty="0"/>
              <a:t>     	</a:t>
            </a:r>
            <a:r>
              <a:rPr lang="nl-NL" sz="2200" b="1" dirty="0"/>
              <a:t>→</a:t>
            </a:r>
            <a:r>
              <a:rPr lang="nl-NL" sz="2200" dirty="0"/>
              <a:t> meer gasten, langer verblijf, meer bestedingen</a:t>
            </a:r>
          </a:p>
          <a:p>
            <a:pPr lvl="0"/>
            <a:r>
              <a:rPr lang="nl-NL" sz="2200" dirty="0"/>
              <a:t>Zorgaanbieders opstap naar verblijfsmarkt met ook andere criteria dan prijs</a:t>
            </a:r>
          </a:p>
          <a:p>
            <a:pPr marL="0" indent="0">
              <a:buNone/>
            </a:pPr>
            <a:r>
              <a:rPr lang="nl-NL" sz="2200" dirty="0"/>
              <a:t>     	 </a:t>
            </a:r>
            <a:r>
              <a:rPr lang="nl-NL" sz="2200" dirty="0">
                <a:sym typeface="Wingdings" panose="05000000000000000000" pitchFamily="2" charset="2"/>
              </a:rPr>
              <a:t></a:t>
            </a:r>
            <a:r>
              <a:rPr lang="nl-NL" sz="2200" dirty="0"/>
              <a:t> innovatie, verbreding </a:t>
            </a:r>
          </a:p>
          <a:p>
            <a:pPr lvl="0"/>
            <a:r>
              <a:rPr lang="nl-NL" sz="2200" dirty="0"/>
              <a:t>Onderscheidend en kwalitatief toeristisch (nieuw) aanbod dat nieuwe doelgroepen trekt</a:t>
            </a:r>
          </a:p>
          <a:p>
            <a:pPr marL="0" indent="0">
              <a:buNone/>
            </a:pPr>
            <a:r>
              <a:rPr lang="nl-NL" sz="2200" dirty="0"/>
              <a:t>    	</a:t>
            </a:r>
            <a:r>
              <a:rPr lang="nl-NL" sz="2200" dirty="0">
                <a:sym typeface="Wingdings" panose="05000000000000000000" pitchFamily="2" charset="2"/>
              </a:rPr>
              <a:t></a:t>
            </a:r>
            <a:r>
              <a:rPr lang="nl-NL" sz="2200" dirty="0"/>
              <a:t> behoud/versterking werkgelegenheid en economische </a:t>
            </a:r>
            <a:r>
              <a:rPr lang="nl-NL" sz="2200" dirty="0" smtClean="0"/>
              <a:t>positie</a:t>
            </a:r>
          </a:p>
          <a:p>
            <a:pPr marL="0" indent="0">
              <a:buNone/>
            </a:pPr>
            <a:endParaRPr lang="nl-NL" sz="2200" dirty="0" smtClean="0"/>
          </a:p>
          <a:p>
            <a:pPr marL="0" indent="0">
              <a:buNone/>
            </a:pPr>
            <a:endParaRPr lang="nl-NL" dirty="0"/>
          </a:p>
        </p:txBody>
      </p:sp>
      <p:sp>
        <p:nvSpPr>
          <p:cNvPr id="4" name="Tijdelijke aanduiding voor voettekst 4"/>
          <p:cNvSpPr>
            <a:spLocks noGrp="1"/>
          </p:cNvSpPr>
          <p:nvPr>
            <p:ph type="ftr" sz="quarter" idx="11"/>
          </p:nvPr>
        </p:nvSpPr>
        <p:spPr>
          <a:xfrm>
            <a:off x="628650" y="337001"/>
            <a:ext cx="7886699" cy="825593"/>
          </a:xfrm>
          <a:solidFill>
            <a:srgbClr val="FF99CC"/>
          </a:solidFill>
          <a:ln>
            <a:no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2800" dirty="0" smtClean="0"/>
              <a:t>Doelstelling </a:t>
            </a:r>
            <a:endParaRPr lang="nl-NL" sz="2800" dirty="0"/>
          </a:p>
        </p:txBody>
      </p:sp>
    </p:spTree>
    <p:extLst>
      <p:ext uri="{BB962C8B-B14F-4D97-AF65-F5344CB8AC3E}">
        <p14:creationId xmlns:p14="http://schemas.microsoft.com/office/powerpoint/2010/main" val="420418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49" y="1274082"/>
            <a:ext cx="7886700" cy="4351338"/>
          </a:xfrm>
        </p:spPr>
        <p:txBody>
          <a:bodyPr>
            <a:normAutofit/>
          </a:bodyPr>
          <a:lstStyle/>
          <a:p>
            <a:pPr marL="0" indent="0">
              <a:buNone/>
            </a:pPr>
            <a:endParaRPr lang="nl-NL" dirty="0"/>
          </a:p>
          <a:p>
            <a:pPr>
              <a:buBlip>
                <a:blip r:embed="rId2"/>
              </a:buBlip>
            </a:pPr>
            <a:r>
              <a:rPr lang="nl-NL" dirty="0" smtClean="0"/>
              <a:t>Toegankelijkheidstoets en –advies aan deelnemende recreatiebedrijven</a:t>
            </a:r>
          </a:p>
          <a:p>
            <a:pPr>
              <a:buBlip>
                <a:blip r:embed="rId2"/>
              </a:buBlip>
            </a:pPr>
            <a:r>
              <a:rPr lang="nl-NL" dirty="0" smtClean="0">
                <a:sym typeface="Wingdings" panose="05000000000000000000" pitchFamily="2" charset="2"/>
              </a:rPr>
              <a:t>Ongehinderd </a:t>
            </a:r>
            <a:r>
              <a:rPr lang="nl-NL" dirty="0" smtClean="0">
                <a:sym typeface="Wingdings" panose="05000000000000000000" pitchFamily="2" charset="2"/>
              </a:rPr>
              <a:t>Gastvrij trainingen</a:t>
            </a:r>
          </a:p>
          <a:p>
            <a:pPr>
              <a:buBlip>
                <a:blip r:embed="rId2"/>
              </a:buBlip>
            </a:pPr>
            <a:r>
              <a:rPr lang="nl-NL" dirty="0" smtClean="0">
                <a:sym typeface="Wingdings" panose="05000000000000000000" pitchFamily="2" charset="2"/>
              </a:rPr>
              <a:t>Kenniscentrum Zorgeloos Vechtdal opzetten voor ondernemers, vakantiegasten, overheid en stakeholders</a:t>
            </a:r>
          </a:p>
          <a:p>
            <a:pPr>
              <a:buBlip>
                <a:blip r:embed="rId2"/>
              </a:buBlip>
            </a:pPr>
            <a:r>
              <a:rPr lang="nl-NL" dirty="0" smtClean="0">
                <a:sym typeface="Wingdings" panose="05000000000000000000" pitchFamily="2" charset="2"/>
              </a:rPr>
              <a:t>Advies &amp; ondersteuning over productontwikkeling </a:t>
            </a:r>
            <a:endParaRPr lang="nl-NL" dirty="0" smtClean="0">
              <a:sym typeface="Wingdings" panose="05000000000000000000" pitchFamily="2" charset="2"/>
            </a:endParaRPr>
          </a:p>
          <a:p>
            <a:pPr>
              <a:buBlip>
                <a:blip r:embed="rId2"/>
              </a:buBlip>
            </a:pPr>
            <a:r>
              <a:rPr lang="nl-NL" dirty="0" smtClean="0">
                <a:sym typeface="Wingdings" panose="05000000000000000000" pitchFamily="2" charset="2"/>
              </a:rPr>
              <a:t>Aanjagen van nieuwe concepten en businesscases </a:t>
            </a:r>
            <a:endParaRPr lang="nl-NL" dirty="0" smtClean="0">
              <a:sym typeface="Wingdings" panose="05000000000000000000" pitchFamily="2" charset="2"/>
            </a:endParaRPr>
          </a:p>
          <a:p>
            <a:pPr>
              <a:buBlip>
                <a:blip r:embed="rId2"/>
              </a:buBlip>
            </a:pPr>
            <a:r>
              <a:rPr lang="nl-NL" dirty="0" smtClean="0">
                <a:sym typeface="Wingdings" panose="05000000000000000000" pitchFamily="2" charset="2"/>
              </a:rPr>
              <a:t>Boekingstool voor vakantie inclusief zorgservice</a:t>
            </a:r>
          </a:p>
          <a:p>
            <a:pPr>
              <a:buBlip>
                <a:blip r:embed="rId2"/>
              </a:buBlip>
            </a:pPr>
            <a:r>
              <a:rPr lang="nl-NL" dirty="0">
                <a:sym typeface="Wingdings" panose="05000000000000000000" pitchFamily="2" charset="2"/>
              </a:rPr>
              <a:t>Webpagina Zorgeloos Vechtdal en Ongehinderd </a:t>
            </a:r>
            <a:r>
              <a:rPr lang="nl-NL" dirty="0" smtClean="0">
                <a:sym typeface="Wingdings" panose="05000000000000000000" pitchFamily="2" charset="2"/>
              </a:rPr>
              <a:t>App</a:t>
            </a:r>
          </a:p>
          <a:p>
            <a:pPr>
              <a:buBlip>
                <a:blip r:embed="rId2"/>
              </a:buBlip>
            </a:pPr>
            <a:r>
              <a:rPr lang="nl-NL" dirty="0" smtClean="0">
                <a:sym typeface="Wingdings" panose="05000000000000000000" pitchFamily="2" charset="2"/>
              </a:rPr>
              <a:t>Marketing &amp; communicatie </a:t>
            </a:r>
          </a:p>
        </p:txBody>
      </p:sp>
      <p:sp>
        <p:nvSpPr>
          <p:cNvPr id="4" name="Tijdelijke aanduiding voor voettekst 4"/>
          <p:cNvSpPr>
            <a:spLocks noGrp="1"/>
          </p:cNvSpPr>
          <p:nvPr>
            <p:ph type="ftr" sz="quarter" idx="11"/>
          </p:nvPr>
        </p:nvSpPr>
        <p:spPr>
          <a:xfrm>
            <a:off x="628650" y="337001"/>
            <a:ext cx="7886699" cy="825593"/>
          </a:xfrm>
          <a:solidFill>
            <a:srgbClr val="FF99CC"/>
          </a:solidFill>
          <a:ln>
            <a:no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2800" dirty="0" smtClean="0"/>
              <a:t>Lange termijn a</a:t>
            </a:r>
            <a:r>
              <a:rPr lang="nl-NL" sz="2800" dirty="0" smtClean="0"/>
              <a:t>anpak</a:t>
            </a:r>
            <a:endParaRPr lang="nl-NL" sz="2800" dirty="0"/>
          </a:p>
        </p:txBody>
      </p:sp>
    </p:spTree>
    <p:extLst>
      <p:ext uri="{BB962C8B-B14F-4D97-AF65-F5344CB8AC3E}">
        <p14:creationId xmlns:p14="http://schemas.microsoft.com/office/powerpoint/2010/main" val="1809549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49" y="1274082"/>
            <a:ext cx="7886700" cy="4351338"/>
          </a:xfrm>
        </p:spPr>
        <p:txBody>
          <a:bodyPr>
            <a:normAutofit lnSpcReduction="10000"/>
          </a:bodyPr>
          <a:lstStyle/>
          <a:p>
            <a:pPr marL="0" indent="0">
              <a:buNone/>
            </a:pPr>
            <a:endParaRPr lang="nl-NL" dirty="0"/>
          </a:p>
          <a:p>
            <a:pPr>
              <a:buBlip>
                <a:blip r:embed="rId2"/>
              </a:buBlip>
            </a:pPr>
            <a:r>
              <a:rPr lang="nl-NL" dirty="0" smtClean="0"/>
              <a:t>Toegankelijkheidstoets en –advies aan deelnemende recreatiebedrijven</a:t>
            </a:r>
          </a:p>
          <a:p>
            <a:pPr>
              <a:buBlip>
                <a:blip r:embed="rId2"/>
              </a:buBlip>
            </a:pPr>
            <a:r>
              <a:rPr lang="nl-NL" dirty="0" smtClean="0">
                <a:sym typeface="Wingdings" panose="05000000000000000000" pitchFamily="2" charset="2"/>
              </a:rPr>
              <a:t>Ongehinderd </a:t>
            </a:r>
            <a:r>
              <a:rPr lang="nl-NL" dirty="0" smtClean="0">
                <a:sym typeface="Wingdings" panose="05000000000000000000" pitchFamily="2" charset="2"/>
              </a:rPr>
              <a:t>Gastvrij trainingen</a:t>
            </a:r>
          </a:p>
          <a:p>
            <a:pPr>
              <a:buBlip>
                <a:blip r:embed="rId2"/>
              </a:buBlip>
            </a:pPr>
            <a:r>
              <a:rPr lang="nl-NL" dirty="0" smtClean="0">
                <a:sym typeface="Wingdings" panose="05000000000000000000" pitchFamily="2" charset="2"/>
              </a:rPr>
              <a:t>Kenniscentrum Zorgeloos Vechtdal opzetten voor ondernemers, vakantiegasten, overheid en stakeholders</a:t>
            </a:r>
          </a:p>
          <a:p>
            <a:pPr>
              <a:buBlip>
                <a:blip r:embed="rId2"/>
              </a:buBlip>
            </a:pPr>
            <a:r>
              <a:rPr lang="nl-NL" b="1" dirty="0" smtClean="0">
                <a:sym typeface="Wingdings" panose="05000000000000000000" pitchFamily="2" charset="2"/>
              </a:rPr>
              <a:t>Aanjagen, ondersteunen &amp; adviseren om van nieuwe concepten en businesscases te ontwikkelen</a:t>
            </a:r>
            <a:endParaRPr lang="nl-NL" b="1" dirty="0" smtClean="0">
              <a:sym typeface="Wingdings" panose="05000000000000000000" pitchFamily="2" charset="2"/>
            </a:endParaRPr>
          </a:p>
          <a:p>
            <a:pPr>
              <a:buBlip>
                <a:blip r:embed="rId2"/>
              </a:buBlip>
            </a:pPr>
            <a:r>
              <a:rPr lang="nl-NL" dirty="0" smtClean="0">
                <a:sym typeface="Wingdings" panose="05000000000000000000" pitchFamily="2" charset="2"/>
              </a:rPr>
              <a:t>Boekingstool voor vakantie inclusief zorgservice</a:t>
            </a:r>
          </a:p>
          <a:p>
            <a:pPr>
              <a:buBlip>
                <a:blip r:embed="rId2"/>
              </a:buBlip>
            </a:pPr>
            <a:r>
              <a:rPr lang="nl-NL" b="1" dirty="0">
                <a:sym typeface="Wingdings" panose="05000000000000000000" pitchFamily="2" charset="2"/>
              </a:rPr>
              <a:t>Webpagina Zorgeloos Vechtdal </a:t>
            </a:r>
            <a:r>
              <a:rPr lang="nl-NL" dirty="0">
                <a:sym typeface="Wingdings" panose="05000000000000000000" pitchFamily="2" charset="2"/>
              </a:rPr>
              <a:t>en Ongehinderd </a:t>
            </a:r>
            <a:r>
              <a:rPr lang="nl-NL" dirty="0" smtClean="0">
                <a:sym typeface="Wingdings" panose="05000000000000000000" pitchFamily="2" charset="2"/>
              </a:rPr>
              <a:t>App</a:t>
            </a:r>
          </a:p>
          <a:p>
            <a:pPr>
              <a:buBlip>
                <a:blip r:embed="rId2"/>
              </a:buBlip>
            </a:pPr>
            <a:r>
              <a:rPr lang="nl-NL" b="1" dirty="0" smtClean="0">
                <a:sym typeface="Wingdings" panose="05000000000000000000" pitchFamily="2" charset="2"/>
              </a:rPr>
              <a:t>Marketing &amp; communicatie </a:t>
            </a:r>
            <a:endParaRPr lang="nl-NL" b="1" dirty="0" smtClean="0">
              <a:sym typeface="Wingdings" panose="05000000000000000000" pitchFamily="2" charset="2"/>
            </a:endParaRPr>
          </a:p>
          <a:p>
            <a:pPr>
              <a:buBlip>
                <a:blip r:embed="rId2"/>
              </a:buBlip>
            </a:pPr>
            <a:r>
              <a:rPr lang="nl-NL" b="1" dirty="0" smtClean="0">
                <a:sym typeface="Wingdings" panose="05000000000000000000" pitchFamily="2" charset="2"/>
              </a:rPr>
              <a:t>Versterken relaties met inclusie werkgroepen</a:t>
            </a:r>
            <a:endParaRPr lang="nl-NL" b="1" dirty="0" smtClean="0">
              <a:sym typeface="Wingdings" panose="05000000000000000000" pitchFamily="2" charset="2"/>
            </a:endParaRPr>
          </a:p>
        </p:txBody>
      </p:sp>
      <p:sp>
        <p:nvSpPr>
          <p:cNvPr id="4" name="Tijdelijke aanduiding voor voettekst 4"/>
          <p:cNvSpPr>
            <a:spLocks noGrp="1"/>
          </p:cNvSpPr>
          <p:nvPr>
            <p:ph type="ftr" sz="quarter" idx="11"/>
          </p:nvPr>
        </p:nvSpPr>
        <p:spPr>
          <a:xfrm>
            <a:off x="628650" y="337001"/>
            <a:ext cx="7886699" cy="825593"/>
          </a:xfrm>
          <a:solidFill>
            <a:srgbClr val="FF99CC"/>
          </a:solidFill>
          <a:ln>
            <a:no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2800" dirty="0" smtClean="0"/>
              <a:t>Korte termijn a</a:t>
            </a:r>
            <a:r>
              <a:rPr lang="nl-NL" sz="2800" dirty="0" smtClean="0"/>
              <a:t>anpak 2018</a:t>
            </a:r>
            <a:endParaRPr lang="nl-NL" sz="2800" dirty="0"/>
          </a:p>
        </p:txBody>
      </p:sp>
    </p:spTree>
    <p:extLst>
      <p:ext uri="{BB962C8B-B14F-4D97-AF65-F5344CB8AC3E}">
        <p14:creationId xmlns:p14="http://schemas.microsoft.com/office/powerpoint/2010/main" val="164523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voettekst 4"/>
          <p:cNvSpPr>
            <a:spLocks noGrp="1"/>
          </p:cNvSpPr>
          <p:nvPr>
            <p:ph type="ftr" sz="quarter" idx="11"/>
          </p:nvPr>
        </p:nvSpPr>
        <p:spPr>
          <a:xfrm>
            <a:off x="628650" y="337001"/>
            <a:ext cx="7886699" cy="825593"/>
          </a:xfrm>
          <a:solidFill>
            <a:srgbClr val="FF99CC"/>
          </a:solidFill>
          <a:ln>
            <a:no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2800" dirty="0" smtClean="0"/>
              <a:t>1. Webpagina Zorgeloos Vechtdal</a:t>
            </a:r>
            <a:endParaRPr lang="nl-NL" sz="2800" dirty="0"/>
          </a:p>
        </p:txBody>
      </p:sp>
      <p:pic>
        <p:nvPicPr>
          <p:cNvPr id="6" name="Afbeelding 5"/>
          <p:cNvPicPr>
            <a:picLocks noChangeAspect="1"/>
          </p:cNvPicPr>
          <p:nvPr/>
        </p:nvPicPr>
        <p:blipFill>
          <a:blip r:embed="rId2"/>
          <a:stretch>
            <a:fillRect/>
          </a:stretch>
        </p:blipFill>
        <p:spPr>
          <a:xfrm>
            <a:off x="323850" y="1431926"/>
            <a:ext cx="8515350" cy="4326932"/>
          </a:xfrm>
          <a:prstGeom prst="rect">
            <a:avLst/>
          </a:prstGeom>
        </p:spPr>
      </p:pic>
    </p:spTree>
    <p:extLst>
      <p:ext uri="{BB962C8B-B14F-4D97-AF65-F5344CB8AC3E}">
        <p14:creationId xmlns:p14="http://schemas.microsoft.com/office/powerpoint/2010/main" val="1696357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4"/>
          <p:cNvSpPr>
            <a:spLocks noGrp="1"/>
          </p:cNvSpPr>
          <p:nvPr>
            <p:ph type="ftr" sz="quarter" idx="11"/>
          </p:nvPr>
        </p:nvSpPr>
        <p:spPr>
          <a:xfrm>
            <a:off x="628650" y="337001"/>
            <a:ext cx="7886699" cy="825593"/>
          </a:xfrm>
          <a:solidFill>
            <a:srgbClr val="FF99CC"/>
          </a:solidFill>
          <a:ln>
            <a:no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2800" dirty="0" smtClean="0"/>
              <a:t>2. </a:t>
            </a:r>
            <a:r>
              <a:rPr lang="nl-NL" sz="2800" dirty="0" err="1" smtClean="0"/>
              <a:t>Influencertrip</a:t>
            </a:r>
            <a:endParaRPr lang="nl-NL" sz="2800" dirty="0"/>
          </a:p>
        </p:txBody>
      </p:sp>
      <p:pic>
        <p:nvPicPr>
          <p:cNvPr id="5" name="Afbeelding 4"/>
          <p:cNvPicPr>
            <a:picLocks noChangeAspect="1"/>
          </p:cNvPicPr>
          <p:nvPr/>
        </p:nvPicPr>
        <p:blipFill>
          <a:blip r:embed="rId2"/>
          <a:stretch>
            <a:fillRect/>
          </a:stretch>
        </p:blipFill>
        <p:spPr>
          <a:xfrm>
            <a:off x="431671" y="1237673"/>
            <a:ext cx="8280656" cy="4479178"/>
          </a:xfrm>
          <a:prstGeom prst="rect">
            <a:avLst/>
          </a:prstGeom>
        </p:spPr>
      </p:pic>
    </p:spTree>
    <p:extLst>
      <p:ext uri="{BB962C8B-B14F-4D97-AF65-F5344CB8AC3E}">
        <p14:creationId xmlns:p14="http://schemas.microsoft.com/office/powerpoint/2010/main" val="327305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473037" y="1576243"/>
            <a:ext cx="8197923" cy="3876675"/>
          </a:xfrm>
          <a:prstGeom prst="rect">
            <a:avLst/>
          </a:prstGeom>
        </p:spPr>
      </p:pic>
      <p:sp>
        <p:nvSpPr>
          <p:cNvPr id="5" name="Tijdelijke aanduiding voor voettekst 4"/>
          <p:cNvSpPr>
            <a:spLocks noGrp="1"/>
          </p:cNvSpPr>
          <p:nvPr>
            <p:ph type="ftr" sz="quarter" idx="11"/>
          </p:nvPr>
        </p:nvSpPr>
        <p:spPr>
          <a:xfrm>
            <a:off x="628650" y="337001"/>
            <a:ext cx="7886699" cy="825593"/>
          </a:xfrm>
          <a:solidFill>
            <a:srgbClr val="FF99CC"/>
          </a:solidFill>
          <a:ln>
            <a:no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2800" dirty="0"/>
              <a:t>3</a:t>
            </a:r>
            <a:r>
              <a:rPr lang="nl-NL" sz="2800" dirty="0" smtClean="0"/>
              <a:t>. </a:t>
            </a:r>
            <a:r>
              <a:rPr lang="nl-NL" sz="2800" dirty="0" smtClean="0"/>
              <a:t>Versterken relaties inclusie werkgroepen</a:t>
            </a:r>
            <a:endParaRPr lang="nl-NL" sz="2800" dirty="0"/>
          </a:p>
        </p:txBody>
      </p:sp>
    </p:spTree>
    <p:extLst>
      <p:ext uri="{BB962C8B-B14F-4D97-AF65-F5344CB8AC3E}">
        <p14:creationId xmlns:p14="http://schemas.microsoft.com/office/powerpoint/2010/main" val="674861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4"/>
          <p:cNvSpPr>
            <a:spLocks noGrp="1"/>
          </p:cNvSpPr>
          <p:nvPr>
            <p:ph type="ftr" sz="quarter" idx="11"/>
          </p:nvPr>
        </p:nvSpPr>
        <p:spPr>
          <a:xfrm>
            <a:off x="628650" y="337001"/>
            <a:ext cx="7886699" cy="825593"/>
          </a:xfrm>
          <a:solidFill>
            <a:srgbClr val="FF99CC"/>
          </a:solidFill>
          <a:ln>
            <a:no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2800" dirty="0"/>
              <a:t>4</a:t>
            </a:r>
            <a:r>
              <a:rPr lang="nl-NL" sz="2800" dirty="0" smtClean="0"/>
              <a:t>. Aanjagen product- &amp; conceptontwikkeling</a:t>
            </a:r>
            <a:endParaRPr lang="nl-NL" sz="2800" dirty="0"/>
          </a:p>
        </p:txBody>
      </p:sp>
      <p:pic>
        <p:nvPicPr>
          <p:cNvPr id="5" name="Afbeelding 4"/>
          <p:cNvPicPr>
            <a:picLocks noChangeAspect="1"/>
          </p:cNvPicPr>
          <p:nvPr/>
        </p:nvPicPr>
        <p:blipFill>
          <a:blip r:embed="rId2"/>
          <a:stretch>
            <a:fillRect/>
          </a:stretch>
        </p:blipFill>
        <p:spPr>
          <a:xfrm>
            <a:off x="0" y="1410929"/>
            <a:ext cx="9144000" cy="4158889"/>
          </a:xfrm>
          <a:prstGeom prst="rect">
            <a:avLst/>
          </a:prstGeom>
        </p:spPr>
      </p:pic>
    </p:spTree>
    <p:extLst>
      <p:ext uri="{BB962C8B-B14F-4D97-AF65-F5344CB8AC3E}">
        <p14:creationId xmlns:p14="http://schemas.microsoft.com/office/powerpoint/2010/main" val="95768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foto van Vechtdalexpress."/>
          <p:cNvPicPr/>
          <p:nvPr/>
        </p:nvPicPr>
        <p:blipFill>
          <a:blip r:embed="rId2">
            <a:extLst>
              <a:ext uri="{28A0092B-C50C-407E-A947-70E740481C1C}">
                <a14:useLocalDpi xmlns:a14="http://schemas.microsoft.com/office/drawing/2010/main" val="0"/>
              </a:ext>
            </a:extLst>
          </a:blip>
          <a:srcRect/>
          <a:stretch>
            <a:fillRect/>
          </a:stretch>
        </p:blipFill>
        <p:spPr bwMode="auto">
          <a:xfrm>
            <a:off x="0" y="-36945"/>
            <a:ext cx="9144000" cy="5786846"/>
          </a:xfrm>
          <a:prstGeom prst="rect">
            <a:avLst/>
          </a:prstGeom>
          <a:noFill/>
          <a:ln>
            <a:noFill/>
          </a:ln>
        </p:spPr>
      </p:pic>
      <p:sp>
        <p:nvSpPr>
          <p:cNvPr id="4" name="Tijdelijke aanduiding voor voettekst 4"/>
          <p:cNvSpPr>
            <a:spLocks noGrp="1"/>
          </p:cNvSpPr>
          <p:nvPr>
            <p:ph type="ftr" sz="quarter" idx="11"/>
          </p:nvPr>
        </p:nvSpPr>
        <p:spPr>
          <a:xfrm>
            <a:off x="4054720" y="5394037"/>
            <a:ext cx="4552319" cy="945936"/>
          </a:xfrm>
          <a:solidFill>
            <a:srgbClr val="FF99CC"/>
          </a:solidFill>
          <a:ln w="57150">
            <a:solidFill>
              <a:srgbClr val="F50583"/>
            </a:solid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3600" dirty="0" smtClean="0">
                <a:effectLst/>
              </a:rPr>
              <a:t>Pauze</a:t>
            </a:r>
            <a:endParaRPr lang="nl-NL" sz="3600" dirty="0" smtClean="0">
              <a:effectLst/>
            </a:endParaRPr>
          </a:p>
        </p:txBody>
      </p:sp>
    </p:spTree>
    <p:extLst>
      <p:ext uri="{BB962C8B-B14F-4D97-AF65-F5344CB8AC3E}">
        <p14:creationId xmlns:p14="http://schemas.microsoft.com/office/powerpoint/2010/main" val="2596638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2467" y="671079"/>
            <a:ext cx="7886700" cy="4732193"/>
          </a:xfrm>
        </p:spPr>
        <p:txBody>
          <a:bodyPr>
            <a:normAutofit lnSpcReduction="10000"/>
          </a:bodyPr>
          <a:lstStyle/>
          <a:p>
            <a:r>
              <a:rPr lang="nl-NL" dirty="0" smtClean="0"/>
              <a:t>Er zijn 380 gemeenten in Nederland…. </a:t>
            </a:r>
          </a:p>
          <a:p>
            <a:r>
              <a:rPr lang="nl-NL" dirty="0" smtClean="0"/>
              <a:t>Van de 380 gemeenten zijn 84 gemeenten beoordeeld op toegankelijkheid…….</a:t>
            </a:r>
          </a:p>
          <a:p>
            <a:r>
              <a:rPr lang="nl-NL" dirty="0" smtClean="0"/>
              <a:t>Van de 84 gemeenten is een top 5 gekozen voor verdiepend onderzoek om in aanmerking te komen voor de titel Meest toegankelijke gemeente 2018…..</a:t>
            </a:r>
          </a:p>
          <a:p>
            <a:endParaRPr lang="nl-NL" dirty="0"/>
          </a:p>
          <a:p>
            <a:endParaRPr lang="nl-NL" dirty="0" smtClean="0"/>
          </a:p>
          <a:p>
            <a:endParaRPr lang="nl-NL" dirty="0"/>
          </a:p>
          <a:p>
            <a:endParaRPr lang="nl-NL" dirty="0" smtClean="0"/>
          </a:p>
          <a:p>
            <a:endParaRPr lang="nl-NL" dirty="0"/>
          </a:p>
          <a:p>
            <a:endParaRPr lang="nl-NL" dirty="0" smtClean="0"/>
          </a:p>
          <a:p>
            <a:endParaRPr lang="nl-NL" dirty="0" smtClean="0"/>
          </a:p>
          <a:p>
            <a:pPr algn="ctr"/>
            <a:r>
              <a:rPr lang="nl-NL" b="1" dirty="0" smtClean="0">
                <a:solidFill>
                  <a:srgbClr val="FF0066"/>
                </a:solidFill>
              </a:rPr>
              <a:t>Wat valt er op aan dit rijtje?</a:t>
            </a:r>
          </a:p>
        </p:txBody>
      </p:sp>
      <p:pic>
        <p:nvPicPr>
          <p:cNvPr id="4" name="Afbeelding 3"/>
          <p:cNvPicPr>
            <a:picLocks noChangeAspect="1"/>
          </p:cNvPicPr>
          <p:nvPr/>
        </p:nvPicPr>
        <p:blipFill>
          <a:blip r:embed="rId2"/>
          <a:stretch>
            <a:fillRect/>
          </a:stretch>
        </p:blipFill>
        <p:spPr>
          <a:xfrm>
            <a:off x="1723013" y="2679411"/>
            <a:ext cx="5457825" cy="1924050"/>
          </a:xfrm>
          <a:prstGeom prst="rect">
            <a:avLst/>
          </a:prstGeom>
        </p:spPr>
      </p:pic>
    </p:spTree>
    <p:extLst>
      <p:ext uri="{BB962C8B-B14F-4D97-AF65-F5344CB8AC3E}">
        <p14:creationId xmlns:p14="http://schemas.microsoft.com/office/powerpoint/2010/main" val="329463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0" y="2133468"/>
            <a:ext cx="9144000" cy="3089825"/>
          </a:xfrm>
          <a:prstGeom prst="rect">
            <a:avLst/>
          </a:prstGeom>
        </p:spPr>
      </p:pic>
      <p:sp>
        <p:nvSpPr>
          <p:cNvPr id="5" name="Tijdelijke aanduiding voor voettekst 4"/>
          <p:cNvSpPr>
            <a:spLocks noGrp="1"/>
          </p:cNvSpPr>
          <p:nvPr>
            <p:ph type="ftr" sz="quarter" idx="11"/>
          </p:nvPr>
        </p:nvSpPr>
        <p:spPr>
          <a:xfrm>
            <a:off x="905141" y="406722"/>
            <a:ext cx="7333717" cy="1264982"/>
          </a:xfrm>
          <a:solidFill>
            <a:srgbClr val="FF99CC"/>
          </a:solidFill>
          <a:ln w="57150">
            <a:solidFill>
              <a:srgbClr val="F50583"/>
            </a:solid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r>
              <a:rPr lang="nl-NL" sz="3600" dirty="0"/>
              <a:t>Twee </a:t>
            </a:r>
            <a:r>
              <a:rPr lang="nl-NL" sz="3600" dirty="0" err="1"/>
              <a:t>Vechtdalgemeenten</a:t>
            </a:r>
            <a:r>
              <a:rPr lang="nl-NL" sz="3600" dirty="0"/>
              <a:t> in de race voor….</a:t>
            </a:r>
            <a:endParaRPr lang="nl-NL" sz="3600" dirty="0" smtClean="0">
              <a:effectLst/>
            </a:endParaRPr>
          </a:p>
        </p:txBody>
      </p:sp>
    </p:spTree>
    <p:extLst>
      <p:ext uri="{BB962C8B-B14F-4D97-AF65-F5344CB8AC3E}">
        <p14:creationId xmlns:p14="http://schemas.microsoft.com/office/powerpoint/2010/main" val="393756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628650" y="498764"/>
            <a:ext cx="7496225" cy="4918654"/>
          </a:xfrm>
          <a:prstGeom prst="rect">
            <a:avLst/>
          </a:prstGeom>
        </p:spPr>
      </p:pic>
    </p:spTree>
    <p:extLst>
      <p:ext uri="{BB962C8B-B14F-4D97-AF65-F5344CB8AC3E}">
        <p14:creationId xmlns:p14="http://schemas.microsoft.com/office/powerpoint/2010/main" val="403501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4800"/>
            <a:ext cx="9144000" cy="6100354"/>
          </a:xfrm>
        </p:spPr>
      </p:pic>
    </p:spTree>
    <p:extLst>
      <p:ext uri="{BB962C8B-B14F-4D97-AF65-F5344CB8AC3E}">
        <p14:creationId xmlns:p14="http://schemas.microsoft.com/office/powerpoint/2010/main" val="275344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cBYZ7fR5Vz4"/>
          <p:cNvPicPr>
            <a:picLocks noGrp="1" noRot="1" noChangeAspect="1"/>
          </p:cNvPicPr>
          <p:nvPr>
            <p:ph idx="1"/>
            <a:videoFile r:link="rId1"/>
          </p:nvPr>
        </p:nvPicPr>
        <p:blipFill>
          <a:blip r:embed="rId3"/>
          <a:stretch>
            <a:fillRect/>
          </a:stretch>
        </p:blipFill>
        <p:spPr>
          <a:xfrm>
            <a:off x="628650" y="766618"/>
            <a:ext cx="7848857" cy="4414982"/>
          </a:xfrm>
          <a:prstGeom prst="rect">
            <a:avLst/>
          </a:prstGeom>
        </p:spPr>
      </p:pic>
    </p:spTree>
    <p:extLst>
      <p:ext uri="{BB962C8B-B14F-4D97-AF65-F5344CB8AC3E}">
        <p14:creationId xmlns:p14="http://schemas.microsoft.com/office/powerpoint/2010/main" val="114227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49" y="1368425"/>
            <a:ext cx="7886700" cy="4351338"/>
          </a:xfrm>
        </p:spPr>
        <p:txBody>
          <a:bodyPr/>
          <a:lstStyle/>
          <a:p>
            <a:pPr>
              <a:lnSpc>
                <a:spcPct val="100000"/>
              </a:lnSpc>
              <a:buFont typeface="Courier New" panose="02070309020205020404" pitchFamily="49" charset="0"/>
              <a:buChar char="o"/>
            </a:pPr>
            <a:r>
              <a:rPr lang="nl-NL" dirty="0" smtClean="0"/>
              <a:t>19.15 </a:t>
            </a:r>
            <a:r>
              <a:rPr lang="nl-NL" dirty="0"/>
              <a:t>uur           Inloop</a:t>
            </a:r>
          </a:p>
          <a:p>
            <a:pPr>
              <a:lnSpc>
                <a:spcPct val="100000"/>
              </a:lnSpc>
              <a:buFont typeface="Courier New" panose="02070309020205020404" pitchFamily="49" charset="0"/>
              <a:buChar char="o"/>
            </a:pPr>
            <a:r>
              <a:rPr lang="nl-NL" dirty="0" smtClean="0"/>
              <a:t>19.30 </a:t>
            </a:r>
            <a:r>
              <a:rPr lang="nl-NL" dirty="0"/>
              <a:t>uur           </a:t>
            </a:r>
            <a:r>
              <a:rPr lang="nl-NL" dirty="0" smtClean="0"/>
              <a:t>Opening </a:t>
            </a:r>
          </a:p>
          <a:p>
            <a:pPr>
              <a:lnSpc>
                <a:spcPct val="100000"/>
              </a:lnSpc>
              <a:buFont typeface="Courier New" panose="02070309020205020404" pitchFamily="49" charset="0"/>
              <a:buChar char="o"/>
            </a:pPr>
            <a:r>
              <a:rPr lang="nl-NL" dirty="0" smtClean="0"/>
              <a:t>19.35 uur	        Introductie </a:t>
            </a:r>
            <a:r>
              <a:rPr lang="nl-NL" dirty="0"/>
              <a:t>en </a:t>
            </a:r>
            <a:r>
              <a:rPr lang="nl-NL" dirty="0" smtClean="0"/>
              <a:t>overhandiging wandelboekje 				        toegankelijk </a:t>
            </a:r>
            <a:r>
              <a:rPr lang="nl-NL" dirty="0"/>
              <a:t>Vechtdal </a:t>
            </a:r>
            <a:r>
              <a:rPr lang="nl-NL" dirty="0" smtClean="0"/>
              <a:t>door René de Vent</a:t>
            </a:r>
          </a:p>
          <a:p>
            <a:pPr>
              <a:lnSpc>
                <a:spcPct val="100000"/>
              </a:lnSpc>
              <a:buFont typeface="Courier New" panose="02070309020205020404" pitchFamily="49" charset="0"/>
              <a:buChar char="o"/>
            </a:pPr>
            <a:r>
              <a:rPr lang="nl-NL" dirty="0" smtClean="0"/>
              <a:t>19.45 </a:t>
            </a:r>
            <a:r>
              <a:rPr lang="nl-NL" dirty="0"/>
              <a:t>uur           Kick off Zorgeloos Vechtdal en korte termijn aanpak</a:t>
            </a:r>
          </a:p>
          <a:p>
            <a:pPr>
              <a:lnSpc>
                <a:spcPct val="100000"/>
              </a:lnSpc>
              <a:buFont typeface="Courier New" panose="02070309020205020404" pitchFamily="49" charset="0"/>
              <a:buChar char="o"/>
            </a:pPr>
            <a:r>
              <a:rPr lang="nl-NL" dirty="0" smtClean="0"/>
              <a:t>20.10 </a:t>
            </a:r>
            <a:r>
              <a:rPr lang="nl-NL" dirty="0"/>
              <a:t>uur           Pauze</a:t>
            </a:r>
          </a:p>
          <a:p>
            <a:pPr>
              <a:lnSpc>
                <a:spcPct val="100000"/>
              </a:lnSpc>
              <a:buFont typeface="Courier New" panose="02070309020205020404" pitchFamily="49" charset="0"/>
              <a:buChar char="o"/>
            </a:pPr>
            <a:r>
              <a:rPr lang="nl-NL" dirty="0" smtClean="0"/>
              <a:t>20.30 </a:t>
            </a:r>
            <a:r>
              <a:rPr lang="nl-NL" dirty="0"/>
              <a:t>uur           </a:t>
            </a:r>
            <a:r>
              <a:rPr lang="nl-NL" dirty="0" smtClean="0"/>
              <a:t>Wouter Schelvis | toegankelijkheidsexpert Stichting 			         Zet | toegankelijkheidssuccessen </a:t>
            </a:r>
            <a:r>
              <a:rPr lang="nl-NL" dirty="0"/>
              <a:t>binnen de </a:t>
            </a:r>
            <a:r>
              <a:rPr lang="nl-NL" dirty="0" smtClean="0"/>
              <a:t>				         vrijetijdssector</a:t>
            </a:r>
            <a:endParaRPr lang="nl-NL" dirty="0"/>
          </a:p>
          <a:p>
            <a:pPr>
              <a:lnSpc>
                <a:spcPct val="100000"/>
              </a:lnSpc>
              <a:buFont typeface="Courier New" panose="02070309020205020404" pitchFamily="49" charset="0"/>
              <a:buChar char="o"/>
            </a:pPr>
            <a:r>
              <a:rPr lang="nl-NL" dirty="0" smtClean="0"/>
              <a:t>21.15 </a:t>
            </a:r>
            <a:r>
              <a:rPr lang="nl-NL" dirty="0"/>
              <a:t>uur           Afronding</a:t>
            </a:r>
          </a:p>
          <a:p>
            <a:pPr marL="0" indent="0">
              <a:buNone/>
            </a:pPr>
            <a:endParaRPr lang="nl-NL" dirty="0" smtClean="0"/>
          </a:p>
          <a:p>
            <a:pPr marL="0" indent="0">
              <a:buNone/>
            </a:pPr>
            <a:endParaRPr lang="nl-NL" dirty="0"/>
          </a:p>
        </p:txBody>
      </p:sp>
      <p:sp>
        <p:nvSpPr>
          <p:cNvPr id="4" name="Tijdelijke aanduiding voor voettekst 4"/>
          <p:cNvSpPr>
            <a:spLocks noGrp="1"/>
          </p:cNvSpPr>
          <p:nvPr>
            <p:ph type="ftr" sz="quarter" idx="11"/>
          </p:nvPr>
        </p:nvSpPr>
        <p:spPr>
          <a:xfrm>
            <a:off x="628650" y="337001"/>
            <a:ext cx="7886699" cy="825593"/>
          </a:xfrm>
          <a:solidFill>
            <a:srgbClr val="FF99CC"/>
          </a:solidFill>
          <a:ln>
            <a:no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pPr algn="ctr"/>
            <a:r>
              <a:rPr lang="nl-NL" sz="2800" dirty="0" smtClean="0"/>
              <a:t>Programma</a:t>
            </a:r>
            <a:endParaRPr lang="nl-NL" sz="2800" dirty="0"/>
          </a:p>
        </p:txBody>
      </p:sp>
    </p:spTree>
    <p:extLst>
      <p:ext uri="{BB962C8B-B14F-4D97-AF65-F5344CB8AC3E}">
        <p14:creationId xmlns:p14="http://schemas.microsoft.com/office/powerpoint/2010/main" val="740667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5595" y="772680"/>
            <a:ext cx="7886700" cy="4351338"/>
          </a:xfrm>
        </p:spPr>
        <p:txBody>
          <a:bodyPr/>
          <a:lstStyle/>
          <a:p>
            <a:pPr marL="0" indent="0">
              <a:buNone/>
            </a:pPr>
            <a:r>
              <a:rPr lang="nl-NL" dirty="0" smtClean="0"/>
              <a:t>Thema’s Toegankelijkheid</a:t>
            </a:r>
          </a:p>
          <a:p>
            <a:r>
              <a:rPr lang="nl-NL" dirty="0" smtClean="0"/>
              <a:t>Wonen</a:t>
            </a:r>
          </a:p>
          <a:p>
            <a:r>
              <a:rPr lang="nl-NL" dirty="0" smtClean="0"/>
              <a:t>Werken</a:t>
            </a:r>
          </a:p>
          <a:p>
            <a:r>
              <a:rPr lang="nl-NL" dirty="0" smtClean="0"/>
              <a:t>Vrije tijd….</a:t>
            </a:r>
          </a:p>
          <a:p>
            <a:endParaRPr lang="nl-NL" dirty="0"/>
          </a:p>
          <a:p>
            <a:pPr marL="0" indent="0">
              <a:buNone/>
            </a:pPr>
            <a:r>
              <a:rPr lang="nl-NL" dirty="0" smtClean="0"/>
              <a:t>Vechtdal Kompas</a:t>
            </a:r>
          </a:p>
          <a:p>
            <a:pPr>
              <a:buFontTx/>
              <a:buChar char="-"/>
            </a:pPr>
            <a:r>
              <a:rPr lang="nl-NL" dirty="0" smtClean="0"/>
              <a:t>Verblijf</a:t>
            </a:r>
          </a:p>
          <a:p>
            <a:pPr>
              <a:buFontTx/>
              <a:buChar char="-"/>
            </a:pPr>
            <a:r>
              <a:rPr lang="nl-NL" dirty="0" smtClean="0"/>
              <a:t>Water</a:t>
            </a:r>
          </a:p>
          <a:p>
            <a:pPr>
              <a:buFontTx/>
              <a:buChar char="-"/>
            </a:pPr>
            <a:r>
              <a:rPr lang="nl-NL" dirty="0" smtClean="0"/>
              <a:t>Smaak</a:t>
            </a:r>
          </a:p>
          <a:p>
            <a:pPr>
              <a:buFontTx/>
              <a:buChar char="-"/>
            </a:pPr>
            <a:r>
              <a:rPr lang="nl-NL" b="1" dirty="0" smtClean="0"/>
              <a:t>Zorg</a:t>
            </a:r>
          </a:p>
          <a:p>
            <a:pPr>
              <a:buFontTx/>
              <a:buChar char="-"/>
            </a:pPr>
            <a:r>
              <a:rPr lang="nl-NL" dirty="0" smtClean="0"/>
              <a:t>Organisatie </a:t>
            </a:r>
          </a:p>
          <a:p>
            <a:pPr>
              <a:buFontTx/>
              <a:buChar char="-"/>
            </a:pPr>
            <a:endParaRPr lang="nl-NL" dirty="0" smtClean="0"/>
          </a:p>
          <a:p>
            <a:pPr>
              <a:buFontTx/>
              <a:buChar char="-"/>
            </a:pPr>
            <a:endParaRPr lang="nl-NL" dirty="0"/>
          </a:p>
        </p:txBody>
      </p:sp>
      <p:pic>
        <p:nvPicPr>
          <p:cNvPr id="4" name="Afbeelding 3"/>
          <p:cNvPicPr>
            <a:picLocks noChangeAspect="1"/>
          </p:cNvPicPr>
          <p:nvPr/>
        </p:nvPicPr>
        <p:blipFill>
          <a:blip r:embed="rId2"/>
          <a:stretch>
            <a:fillRect/>
          </a:stretch>
        </p:blipFill>
        <p:spPr>
          <a:xfrm>
            <a:off x="3916218" y="-15376"/>
            <a:ext cx="4870126" cy="6873376"/>
          </a:xfrm>
          <a:prstGeom prst="rect">
            <a:avLst/>
          </a:prstGeom>
        </p:spPr>
      </p:pic>
    </p:spTree>
    <p:extLst>
      <p:ext uri="{BB962C8B-B14F-4D97-AF65-F5344CB8AC3E}">
        <p14:creationId xmlns:p14="http://schemas.microsoft.com/office/powerpoint/2010/main" val="55188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1982643"/>
            <a:ext cx="7886700" cy="3088121"/>
          </a:xfrm>
        </p:spPr>
        <p:txBody>
          <a:bodyPr>
            <a:normAutofit/>
          </a:bodyPr>
          <a:lstStyle/>
          <a:p>
            <a:pPr marL="0" indent="0">
              <a:buNone/>
            </a:pPr>
            <a:r>
              <a:rPr lang="nl-NL" b="1" dirty="0" smtClean="0"/>
              <a:t>Op </a:t>
            </a:r>
            <a:r>
              <a:rPr lang="nl-NL" b="1" dirty="0"/>
              <a:t>het gebied van de pijler Zorg richt het Vechtdal zich op </a:t>
            </a:r>
            <a:r>
              <a:rPr lang="nl-NL" b="1" u="sng" dirty="0" err="1"/>
              <a:t>ontzorgen</a:t>
            </a:r>
            <a:r>
              <a:rPr lang="nl-NL" b="1" u="sng" dirty="0"/>
              <a:t>, herstellen en preventie</a:t>
            </a:r>
            <a:r>
              <a:rPr lang="nl-NL" b="1" dirty="0"/>
              <a:t>. </a:t>
            </a:r>
            <a:endParaRPr lang="nl-NL" b="1" dirty="0" smtClean="0"/>
          </a:p>
          <a:p>
            <a:pPr marL="0" indent="0">
              <a:buNone/>
            </a:pPr>
            <a:endParaRPr lang="nl-NL" b="1" dirty="0"/>
          </a:p>
          <a:p>
            <a:pPr marL="0" indent="0">
              <a:buNone/>
            </a:pPr>
            <a:r>
              <a:rPr lang="nl-NL" b="1" dirty="0" smtClean="0"/>
              <a:t>Het </a:t>
            </a:r>
            <a:r>
              <a:rPr lang="nl-NL" b="1" dirty="0"/>
              <a:t>Vechtdal, waarbij je in een heerlijke natuurlijke omgeving kunt bijtanken en volledig kunt laten verwennen om als herboren weer thuis te komen. Hierbij is de basis de huidige zorginfrastructuur en liggen de uitdagingen in het maken van verbindingen en het ontsluiten van het zorgaanbod om nieuwe doelgroepen aan te spreken.</a:t>
            </a:r>
          </a:p>
          <a:p>
            <a:pPr marL="0" indent="0">
              <a:buNone/>
            </a:pPr>
            <a:endParaRPr lang="nl-NL" dirty="0" smtClean="0"/>
          </a:p>
        </p:txBody>
      </p:sp>
      <p:sp>
        <p:nvSpPr>
          <p:cNvPr id="4" name="Tijdelijke aanduiding voor voettekst 4"/>
          <p:cNvSpPr>
            <a:spLocks noGrp="1"/>
          </p:cNvSpPr>
          <p:nvPr>
            <p:ph type="ftr" sz="quarter" idx="11"/>
          </p:nvPr>
        </p:nvSpPr>
        <p:spPr>
          <a:xfrm>
            <a:off x="628651" y="490844"/>
            <a:ext cx="7886699" cy="826781"/>
          </a:xfrm>
          <a:solidFill>
            <a:srgbClr val="FF99CC"/>
          </a:solidFill>
          <a:ln>
            <a:noFill/>
          </a:ln>
        </p:spPr>
        <p:style>
          <a:lnRef idx="1">
            <a:schemeClr val="accent1"/>
          </a:lnRef>
          <a:fillRef idx="3">
            <a:schemeClr val="accent1"/>
          </a:fillRef>
          <a:effectRef idx="2">
            <a:schemeClr val="accent1"/>
          </a:effectRef>
          <a:fontRef idx="minor">
            <a:schemeClr val="lt1"/>
          </a:fontRef>
        </p:style>
        <p:txBody>
          <a:bodyPr/>
          <a:lstStyle>
            <a:lvl1pPr>
              <a:defRPr sz="1600" b="1">
                <a:solidFill>
                  <a:schemeClr val="bg1"/>
                </a:solidFill>
                <a:effectLst>
                  <a:outerShdw blurRad="38100" dist="38100" dir="2700000" algn="tl">
                    <a:srgbClr val="000000">
                      <a:alpha val="43137"/>
                    </a:srgbClr>
                  </a:outerShdw>
                </a:effectLst>
              </a:defRPr>
            </a:lvl1pPr>
          </a:lstStyle>
          <a:p>
            <a:endParaRPr lang="nl-NL" sz="2800" dirty="0" smtClean="0"/>
          </a:p>
          <a:p>
            <a:r>
              <a:rPr lang="nl-NL" sz="2800" dirty="0" smtClean="0"/>
              <a:t>Vechtdal </a:t>
            </a:r>
            <a:r>
              <a:rPr lang="nl-NL" sz="2800" dirty="0"/>
              <a:t>Kompas </a:t>
            </a:r>
            <a:r>
              <a:rPr lang="nl-NL" sz="2800" dirty="0" smtClean="0"/>
              <a:t>| </a:t>
            </a:r>
            <a:r>
              <a:rPr lang="nl-NL" sz="2800" dirty="0"/>
              <a:t>pijler </a:t>
            </a:r>
            <a:r>
              <a:rPr lang="nl-NL" sz="2800" dirty="0" smtClean="0"/>
              <a:t>ZORG</a:t>
            </a:r>
            <a:endParaRPr lang="nl-NL" sz="2800" dirty="0"/>
          </a:p>
          <a:p>
            <a:pPr algn="ctr"/>
            <a:endParaRPr lang="nl-NL" sz="2800" dirty="0"/>
          </a:p>
        </p:txBody>
      </p:sp>
    </p:spTree>
    <p:extLst>
      <p:ext uri="{BB962C8B-B14F-4D97-AF65-F5344CB8AC3E}">
        <p14:creationId xmlns:p14="http://schemas.microsoft.com/office/powerpoint/2010/main" val="3113052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5875</TotalTime>
  <Words>339</Words>
  <Application>Microsoft Office PowerPoint</Application>
  <PresentationFormat>Diavoorstelling (4:3)</PresentationFormat>
  <Paragraphs>76</Paragraphs>
  <Slides>19</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Calibri Light</vt:lpstr>
      <vt:lpstr>Courier New</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Gemeente Zwolle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Kok, Paul</dc:creator>
  <cp:lastModifiedBy>Anieke van Wijnen</cp:lastModifiedBy>
  <cp:revision>266</cp:revision>
  <cp:lastPrinted>2014-10-09T14:10:14Z</cp:lastPrinted>
  <dcterms:created xsi:type="dcterms:W3CDTF">2014-10-07T13:52:02Z</dcterms:created>
  <dcterms:modified xsi:type="dcterms:W3CDTF">2018-04-05T15:45:02Z</dcterms:modified>
</cp:coreProperties>
</file>