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91"/>
    <a:srgbClr val="00ABD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6"/>
    <p:restoredTop sz="94690"/>
  </p:normalViewPr>
  <p:slideViewPr>
    <p:cSldViewPr snapToGrid="0" snapToObjects="1">
      <p:cViewPr varScale="1">
        <p:scale>
          <a:sx n="67" d="100"/>
          <a:sy n="67" d="100"/>
        </p:scale>
        <p:origin x="6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 Ooms" userId="40c33203800e6785" providerId="LiveId" clId="{40B3C12E-C011-42FC-81DD-84DD0A9381D5}"/>
    <pc:docChg chg="undo custSel addSld delSld modSld sldOrd">
      <pc:chgData name="Adri Ooms" userId="40c33203800e6785" providerId="LiveId" clId="{40B3C12E-C011-42FC-81DD-84DD0A9381D5}" dt="2021-04-15T06:53:46.622" v="1502" actId="20577"/>
      <pc:docMkLst>
        <pc:docMk/>
      </pc:docMkLst>
      <pc:sldChg chg="modSp mod">
        <pc:chgData name="Adri Ooms" userId="40c33203800e6785" providerId="LiveId" clId="{40B3C12E-C011-42FC-81DD-84DD0A9381D5}" dt="2021-04-15T05:59:35.194" v="0" actId="6549"/>
        <pc:sldMkLst>
          <pc:docMk/>
          <pc:sldMk cId="1063849381" sldId="262"/>
        </pc:sldMkLst>
        <pc:spChg chg="mod">
          <ac:chgData name="Adri Ooms" userId="40c33203800e6785" providerId="LiveId" clId="{40B3C12E-C011-42FC-81DD-84DD0A9381D5}" dt="2021-04-15T05:59:35.194" v="0" actId="6549"/>
          <ac:spMkLst>
            <pc:docMk/>
            <pc:sldMk cId="1063849381" sldId="262"/>
            <ac:spMk id="3" creationId="{7F0CAA8B-D6BA-44EF-AB59-99D1342A042E}"/>
          </ac:spMkLst>
        </pc:spChg>
      </pc:sldChg>
      <pc:sldChg chg="modSp mod">
        <pc:chgData name="Adri Ooms" userId="40c33203800e6785" providerId="LiveId" clId="{40B3C12E-C011-42FC-81DD-84DD0A9381D5}" dt="2021-04-15T06:29:40.540" v="914" actId="20577"/>
        <pc:sldMkLst>
          <pc:docMk/>
          <pc:sldMk cId="3046803676" sldId="265"/>
        </pc:sldMkLst>
        <pc:spChg chg="mod">
          <ac:chgData name="Adri Ooms" userId="40c33203800e6785" providerId="LiveId" clId="{40B3C12E-C011-42FC-81DD-84DD0A9381D5}" dt="2021-04-15T06:29:40.540" v="914" actId="20577"/>
          <ac:spMkLst>
            <pc:docMk/>
            <pc:sldMk cId="3046803676" sldId="265"/>
            <ac:spMk id="7" creationId="{EA10BCCE-29F1-4260-B6B0-5D7597FC5F90}"/>
          </ac:spMkLst>
        </pc:spChg>
      </pc:sldChg>
      <pc:sldChg chg="modSp mod">
        <pc:chgData name="Adri Ooms" userId="40c33203800e6785" providerId="LiveId" clId="{40B3C12E-C011-42FC-81DD-84DD0A9381D5}" dt="2021-04-15T06:53:46.622" v="1502" actId="20577"/>
        <pc:sldMkLst>
          <pc:docMk/>
          <pc:sldMk cId="3171309548" sldId="268"/>
        </pc:sldMkLst>
        <pc:spChg chg="mod">
          <ac:chgData name="Adri Ooms" userId="40c33203800e6785" providerId="LiveId" clId="{40B3C12E-C011-42FC-81DD-84DD0A9381D5}" dt="2021-04-15T06:04:11.247" v="229" actId="20577"/>
          <ac:spMkLst>
            <pc:docMk/>
            <pc:sldMk cId="3171309548" sldId="268"/>
            <ac:spMk id="4" creationId="{A18B8BFF-715F-4369-8483-A25D6E1336DB}"/>
          </ac:spMkLst>
        </pc:spChg>
        <pc:spChg chg="mod">
          <ac:chgData name="Adri Ooms" userId="40c33203800e6785" providerId="LiveId" clId="{40B3C12E-C011-42FC-81DD-84DD0A9381D5}" dt="2021-04-15T06:53:46.622" v="1502" actId="20577"/>
          <ac:spMkLst>
            <pc:docMk/>
            <pc:sldMk cId="3171309548" sldId="268"/>
            <ac:spMk id="6" creationId="{EBF18DDB-0782-40AF-AEE3-6674BAE4CDA5}"/>
          </ac:spMkLst>
        </pc:spChg>
      </pc:sldChg>
      <pc:sldChg chg="modSp add mod ord">
        <pc:chgData name="Adri Ooms" userId="40c33203800e6785" providerId="LiveId" clId="{40B3C12E-C011-42FC-81DD-84DD0A9381D5}" dt="2021-04-15T06:05:20.561" v="259" actId="6549"/>
        <pc:sldMkLst>
          <pc:docMk/>
          <pc:sldMk cId="42721989" sldId="269"/>
        </pc:sldMkLst>
        <pc:spChg chg="mod">
          <ac:chgData name="Adri Ooms" userId="40c33203800e6785" providerId="LiveId" clId="{40B3C12E-C011-42FC-81DD-84DD0A9381D5}" dt="2021-04-15T06:05:20.561" v="259" actId="6549"/>
          <ac:spMkLst>
            <pc:docMk/>
            <pc:sldMk cId="42721989" sldId="269"/>
            <ac:spMk id="6" creationId="{EBF18DDB-0782-40AF-AEE3-6674BAE4CDA5}"/>
          </ac:spMkLst>
        </pc:spChg>
      </pc:sldChg>
      <pc:sldChg chg="add del setBg">
        <pc:chgData name="Adri Ooms" userId="40c33203800e6785" providerId="LiveId" clId="{40B3C12E-C011-42FC-81DD-84DD0A9381D5}" dt="2021-04-15T06:00:52.631" v="6"/>
        <pc:sldMkLst>
          <pc:docMk/>
          <pc:sldMk cId="436061410" sldId="269"/>
        </pc:sldMkLst>
      </pc:sldChg>
      <pc:sldChg chg="modSp add del mod">
        <pc:chgData name="Adri Ooms" userId="40c33203800e6785" providerId="LiveId" clId="{40B3C12E-C011-42FC-81DD-84DD0A9381D5}" dt="2021-04-15T06:47:02.187" v="1195" actId="47"/>
        <pc:sldMkLst>
          <pc:docMk/>
          <pc:sldMk cId="136962379" sldId="270"/>
        </pc:sldMkLst>
        <pc:spChg chg="mod">
          <ac:chgData name="Adri Ooms" userId="40c33203800e6785" providerId="LiveId" clId="{40B3C12E-C011-42FC-81DD-84DD0A9381D5}" dt="2021-04-15T06:28:42.638" v="870" actId="20577"/>
          <ac:spMkLst>
            <pc:docMk/>
            <pc:sldMk cId="136962379" sldId="270"/>
            <ac:spMk id="4" creationId="{A18B8BFF-715F-4369-8483-A25D6E1336DB}"/>
          </ac:spMkLst>
        </pc:spChg>
        <pc:spChg chg="mod">
          <ac:chgData name="Adri Ooms" userId="40c33203800e6785" providerId="LiveId" clId="{40B3C12E-C011-42FC-81DD-84DD0A9381D5}" dt="2021-04-15T06:04:38.769" v="231" actId="6549"/>
          <ac:spMkLst>
            <pc:docMk/>
            <pc:sldMk cId="136962379" sldId="270"/>
            <ac:spMk id="6" creationId="{EBF18DDB-0782-40AF-AEE3-6674BAE4CD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4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9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2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0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7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900D-5BFE-D64E-A6E2-1196FC567602}" type="datetimeFigureOut">
              <a:t>13-4-2021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3161-5549-464B-B1F5-2FD6B4EA330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0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122363"/>
            <a:ext cx="10429875" cy="2387600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chemeClr val="bg1"/>
                </a:solidFill>
              </a:rPr>
              <a:t>Nationaal Park Sallandse Heuvelrug &amp; Twents </a:t>
            </a:r>
            <a:r>
              <a:rPr lang="nl-NL" sz="3200" b="1" dirty="0" err="1">
                <a:solidFill>
                  <a:schemeClr val="bg1"/>
                </a:solidFill>
              </a:rPr>
              <a:t>Reggedal</a:t>
            </a:r>
            <a:br>
              <a:rPr lang="nl-NL" sz="3200" b="1" dirty="0">
                <a:solidFill>
                  <a:schemeClr val="bg1"/>
                </a:solidFill>
              </a:rPr>
            </a:br>
            <a:br>
              <a:rPr lang="nl-NL" sz="3600" b="1" dirty="0"/>
            </a:br>
            <a:r>
              <a:rPr lang="nl-NL" sz="2400" b="1" i="1" dirty="0">
                <a:solidFill>
                  <a:schemeClr val="bg1"/>
                </a:solidFill>
              </a:rPr>
              <a:t>gezamenlijk op weg naar een toekomstbestendig Nationaal Park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7150"/>
            <a:ext cx="9144000" cy="2076450"/>
          </a:xfrm>
        </p:spPr>
        <p:txBody>
          <a:bodyPr>
            <a:normAutofit/>
          </a:bodyPr>
          <a:lstStyle/>
          <a:p>
            <a:endParaRPr lang="nl-NL" b="1" i="1" dirty="0">
              <a:solidFill>
                <a:schemeClr val="bg1"/>
              </a:solidFill>
              <a:latin typeface="+mj-lt"/>
            </a:endParaRPr>
          </a:p>
          <a:p>
            <a:endParaRPr lang="nl-NL" sz="2000" b="1" i="1" dirty="0">
              <a:solidFill>
                <a:schemeClr val="bg1"/>
              </a:solidFill>
              <a:latin typeface="+mj-lt"/>
            </a:endParaRPr>
          </a:p>
          <a:p>
            <a:r>
              <a:rPr lang="nl-NL" sz="2000" b="1" i="1" dirty="0">
                <a:solidFill>
                  <a:schemeClr val="bg1"/>
                </a:solidFill>
                <a:latin typeface="+mj-lt"/>
              </a:rPr>
              <a:t>15 april 2021</a:t>
            </a:r>
          </a:p>
          <a:p>
            <a:endParaRPr lang="nl-NL" sz="2000" b="1" i="1" dirty="0">
              <a:solidFill>
                <a:schemeClr val="bg1"/>
              </a:solidFill>
              <a:latin typeface="+mj-lt"/>
            </a:endParaRPr>
          </a:p>
          <a:p>
            <a:r>
              <a:rPr lang="nl-NL" sz="2000" b="1" i="1" dirty="0">
                <a:solidFill>
                  <a:schemeClr val="bg1"/>
                </a:solidFill>
                <a:latin typeface="+mj-lt"/>
              </a:rPr>
              <a:t>Adri Ooms, programmacoördinator</a:t>
            </a:r>
          </a:p>
          <a:p>
            <a:endParaRPr lang="nl-NL" sz="2000" b="1" i="1" dirty="0">
              <a:solidFill>
                <a:schemeClr val="bg1"/>
              </a:solidFill>
              <a:latin typeface="+mj-lt"/>
            </a:endParaRPr>
          </a:p>
          <a:p>
            <a:endParaRPr lang="nl-NL" sz="4200" b="1" i="1" dirty="0">
              <a:solidFill>
                <a:schemeClr val="bg1"/>
              </a:solidFill>
              <a:latin typeface="+mj-lt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4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4D222A8A-A33C-493C-A64D-A3472F3C273C}"/>
              </a:ext>
            </a:extLst>
          </p:cNvPr>
          <p:cNvSpPr txBox="1"/>
          <p:nvPr/>
        </p:nvSpPr>
        <p:spPr>
          <a:xfrm>
            <a:off x="1733550" y="1226130"/>
            <a:ext cx="92773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B22891"/>
                </a:solidFill>
                <a:latin typeface="+mj-lt"/>
              </a:rPr>
              <a:t>Gestart met een </a:t>
            </a:r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verkenning</a:t>
            </a:r>
            <a:r>
              <a:rPr lang="nl-NL" sz="2400" b="1" dirty="0">
                <a:solidFill>
                  <a:srgbClr val="B22891"/>
                </a:solidFill>
                <a:latin typeface="+mj-lt"/>
              </a:rPr>
              <a:t> naar de meerwaarde van een </a:t>
            </a:r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NP ‘nieuwe stijl’</a:t>
            </a:r>
            <a:r>
              <a:rPr lang="nl-NL" sz="2400" b="1" dirty="0">
                <a:solidFill>
                  <a:srgbClr val="B22891"/>
                </a:solidFill>
                <a:latin typeface="+mj-lt"/>
              </a:rPr>
              <a:t>, daartoe uitgenodigd door het </a:t>
            </a:r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Ministerie van LNV</a:t>
            </a:r>
            <a:r>
              <a:rPr lang="nl-NL" sz="2400" b="1" dirty="0">
                <a:solidFill>
                  <a:srgbClr val="B22891"/>
                </a:solidFill>
                <a:latin typeface="+mj-lt"/>
              </a:rPr>
              <a:t> 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 uitgangspunten vanuit de </a:t>
            </a:r>
            <a:r>
              <a:rPr lang="nl-NL" sz="2400" b="1" u="sng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Standaard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: natuur &amp; landschap, gebiedsidentiteit &amp; aantrekkingskracht, sociaal economische ontwikkeling en educatie.</a:t>
            </a:r>
          </a:p>
          <a:p>
            <a:endParaRPr lang="nl-NL" sz="2400" b="1" dirty="0">
              <a:solidFill>
                <a:srgbClr val="B22891"/>
              </a:solidFill>
              <a:latin typeface="+mj-lt"/>
            </a:endParaRPr>
          </a:p>
          <a:p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Natuur &amp; landschap </a:t>
            </a:r>
            <a:r>
              <a:rPr lang="nl-NL" sz="2400" b="1" u="sng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 o</a:t>
            </a:r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mvang?:</a:t>
            </a:r>
            <a:r>
              <a:rPr lang="nl-NL" sz="2400" b="1" dirty="0">
                <a:solidFill>
                  <a:srgbClr val="B22891"/>
                </a:solidFill>
                <a:latin typeface="+mj-lt"/>
              </a:rPr>
              <a:t> </a:t>
            </a:r>
          </a:p>
          <a:p>
            <a:r>
              <a:rPr lang="nl-NL" sz="2400" b="1" dirty="0">
                <a:solidFill>
                  <a:srgbClr val="B22891"/>
                </a:solidFill>
                <a:latin typeface="+mj-lt"/>
              </a:rPr>
              <a:t>Van een </a:t>
            </a:r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begrensd natuurgebied</a:t>
            </a:r>
            <a:r>
              <a:rPr lang="nl-NL" sz="2400" b="1" dirty="0">
                <a:solidFill>
                  <a:srgbClr val="B22891"/>
                </a:solidFill>
                <a:latin typeface="+mj-lt"/>
              </a:rPr>
              <a:t> (3.500 ha) </a:t>
            </a:r>
          </a:p>
          <a:p>
            <a:r>
              <a:rPr lang="nl-NL" sz="2400" b="1" dirty="0">
                <a:solidFill>
                  <a:srgbClr val="B22891"/>
                </a:solidFill>
                <a:latin typeface="+mj-lt"/>
              </a:rPr>
              <a:t>met een sectorale doelstelling…</a:t>
            </a:r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  </a:t>
            </a:r>
            <a:endParaRPr lang="nl-NL" sz="2400" b="1" dirty="0">
              <a:solidFill>
                <a:srgbClr val="B22891"/>
              </a:solidFill>
              <a:latin typeface="+mj-lt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2BB34E6-BCF4-4F66-AD61-07A47C605F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728" y="3365335"/>
            <a:ext cx="1258827" cy="1277115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409C7C10-4E7A-486C-9A87-2F36A003E543}"/>
              </a:ext>
            </a:extLst>
          </p:cNvPr>
          <p:cNvSpPr txBox="1"/>
          <p:nvPr/>
        </p:nvSpPr>
        <p:spPr>
          <a:xfrm>
            <a:off x="1608568" y="4642646"/>
            <a:ext cx="62388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sz="2400" b="1" dirty="0">
              <a:solidFill>
                <a:srgbClr val="B22891"/>
              </a:solidFill>
              <a:latin typeface="+mj-lt"/>
            </a:endParaRPr>
          </a:p>
          <a:p>
            <a:r>
              <a:rPr lang="nl-NL" sz="2400" b="1" dirty="0">
                <a:solidFill>
                  <a:srgbClr val="B22891"/>
                </a:solidFill>
                <a:latin typeface="+mj-lt"/>
              </a:rPr>
              <a:t>…naar een </a:t>
            </a:r>
            <a:r>
              <a:rPr lang="nl-NL" sz="2400" b="1" u="sng" dirty="0">
                <a:solidFill>
                  <a:srgbClr val="B22891"/>
                </a:solidFill>
                <a:latin typeface="+mj-lt"/>
              </a:rPr>
              <a:t>samenhangend landschap</a:t>
            </a:r>
            <a:r>
              <a:rPr lang="nl-NL" sz="2400" b="1" dirty="0">
                <a:solidFill>
                  <a:srgbClr val="B22891"/>
                </a:solidFill>
                <a:latin typeface="+mj-lt"/>
              </a:rPr>
              <a:t> (50.000 ha)</a:t>
            </a:r>
          </a:p>
          <a:p>
            <a:r>
              <a:rPr lang="nl-NL" sz="2400" b="1" dirty="0">
                <a:solidFill>
                  <a:srgbClr val="B22891"/>
                </a:solidFill>
                <a:latin typeface="+mj-lt"/>
              </a:rPr>
              <a:t>gebaseerd op een gemeenschappelijke identiteit en ruimte voor integrale oplossingen.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38B899E-1126-4452-908E-56C56621B7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4092" y="5193524"/>
            <a:ext cx="4324925" cy="64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4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DD781FD-005A-416F-A463-C1A4947B9C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148980" cy="6858000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7F0CAA8B-D6BA-44EF-AB59-99D1342A042E}"/>
              </a:ext>
            </a:extLst>
          </p:cNvPr>
          <p:cNvSpPr/>
          <p:nvPr/>
        </p:nvSpPr>
        <p:spPr bwMode="auto">
          <a:xfrm>
            <a:off x="6419850" y="1318379"/>
            <a:ext cx="5413375" cy="3970318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rgbClr val="DADAD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2400" b="1" dirty="0">
                <a:solidFill>
                  <a:srgbClr val="B22891"/>
                </a:solidFill>
              </a:rPr>
              <a:t>Overzichtskaart van de stuwwallen en de daarmee samenhangende Middeleeuwse dorpslandschappen.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 sz="2000" dirty="0">
              <a:solidFill>
                <a:srgbClr val="B22891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2000" i="1" dirty="0">
                <a:solidFill>
                  <a:srgbClr val="B22891"/>
                </a:solidFill>
              </a:rPr>
              <a:t>Uitgangspunt voor de gebiedsafbakening van Nationaal Park Sallandse Heuvelrug &amp; Twents </a:t>
            </a:r>
            <a:r>
              <a:rPr lang="nl-NL" sz="2000" i="1" dirty="0" err="1">
                <a:solidFill>
                  <a:srgbClr val="B22891"/>
                </a:solidFill>
              </a:rPr>
              <a:t>Reggedal</a:t>
            </a:r>
            <a:r>
              <a:rPr lang="nl-NL" sz="2000" i="1" dirty="0">
                <a:solidFill>
                  <a:srgbClr val="B22891"/>
                </a:solidFill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 sz="2000" i="1" dirty="0">
              <a:solidFill>
                <a:srgbClr val="B22891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sz="2000" i="1" dirty="0">
                <a:solidFill>
                  <a:srgbClr val="B22891"/>
                </a:solidFill>
              </a:rPr>
              <a:t>Tevens uitgangspunt voor de landschapsbiografie, welke in december 2020 is opgeleverd. </a:t>
            </a:r>
          </a:p>
        </p:txBody>
      </p:sp>
    </p:spTree>
    <p:extLst>
      <p:ext uri="{BB962C8B-B14F-4D97-AF65-F5344CB8AC3E}">
        <p14:creationId xmlns:p14="http://schemas.microsoft.com/office/powerpoint/2010/main" val="106384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EA10BCCE-29F1-4260-B6B0-5D7597FC5F90}"/>
              </a:ext>
            </a:extLst>
          </p:cNvPr>
          <p:cNvSpPr txBox="1"/>
          <p:nvPr/>
        </p:nvSpPr>
        <p:spPr>
          <a:xfrm>
            <a:off x="647700" y="2278063"/>
            <a:ext cx="1052512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2400" b="1" dirty="0">
                <a:solidFill>
                  <a:srgbClr val="B22891"/>
                </a:solidFill>
                <a:latin typeface="+mj-lt"/>
              </a:rPr>
              <a:t>Gemeente Hellendoorn 			Gemeente Rijssen-Holten</a:t>
            </a:r>
          </a:p>
          <a:p>
            <a:pPr algn="l"/>
            <a:r>
              <a:rPr lang="nl-NL" sz="2400" b="1" dirty="0">
                <a:solidFill>
                  <a:srgbClr val="B22891"/>
                </a:solidFill>
                <a:latin typeface="+mj-lt"/>
              </a:rPr>
              <a:t>Staatsbosbeheer				Natuurmonumenten</a:t>
            </a:r>
          </a:p>
          <a:p>
            <a:pPr algn="l"/>
            <a:r>
              <a:rPr lang="nl-NL" sz="2400" b="1" dirty="0" err="1">
                <a:solidFill>
                  <a:srgbClr val="B22891"/>
                </a:solidFill>
                <a:latin typeface="+mj-lt"/>
              </a:rPr>
              <a:t>MarketingOost</a:t>
            </a:r>
            <a:r>
              <a:rPr lang="nl-NL" sz="2400" b="1" dirty="0">
                <a:solidFill>
                  <a:srgbClr val="B22891"/>
                </a:solidFill>
                <a:latin typeface="+mj-lt"/>
              </a:rPr>
              <a:t>					IVN Natuureducatie</a:t>
            </a:r>
          </a:p>
          <a:p>
            <a:pPr algn="l"/>
            <a:r>
              <a:rPr lang="nl-NL" sz="2400" b="1" dirty="0">
                <a:solidFill>
                  <a:srgbClr val="B22891"/>
                </a:solidFill>
                <a:latin typeface="+mj-lt"/>
              </a:rPr>
              <a:t>Toeristische organisaties gemeenten 					</a:t>
            </a:r>
          </a:p>
          <a:p>
            <a:pPr algn="l"/>
            <a:endParaRPr lang="nl-NL" sz="2400" b="1" dirty="0">
              <a:solidFill>
                <a:srgbClr val="B22891"/>
              </a:solidFill>
              <a:latin typeface="+mj-lt"/>
            </a:endParaRPr>
          </a:p>
          <a:p>
            <a:pPr algn="l"/>
            <a:r>
              <a:rPr lang="nl-NL" sz="2400" i="1" dirty="0">
                <a:solidFill>
                  <a:srgbClr val="B22891"/>
                </a:solidFill>
              </a:rPr>
              <a:t>Landschap Overijssel</a:t>
            </a:r>
            <a:r>
              <a:rPr lang="nl-NL" sz="2400" i="1" dirty="0">
                <a:solidFill>
                  <a:srgbClr val="B22891"/>
                </a:solidFill>
                <a:latin typeface="+mj-lt"/>
              </a:rPr>
              <a:t>				</a:t>
            </a:r>
            <a:r>
              <a:rPr lang="nl-NL" sz="2400" b="1" i="1" dirty="0">
                <a:solidFill>
                  <a:srgbClr val="B22891"/>
                </a:solidFill>
                <a:latin typeface="+mj-lt"/>
              </a:rPr>
              <a:t>LTO Noord (Salland en West-Twente)</a:t>
            </a:r>
          </a:p>
          <a:p>
            <a:pPr algn="l"/>
            <a:r>
              <a:rPr lang="nl-NL" sz="2400" b="1" i="1" dirty="0">
                <a:solidFill>
                  <a:srgbClr val="B22891"/>
                </a:solidFill>
                <a:latin typeface="+mj-lt"/>
              </a:rPr>
              <a:t>Gemeente Hof van Twente			</a:t>
            </a:r>
            <a:r>
              <a:rPr lang="nl-NL" sz="2400" i="1" dirty="0">
                <a:solidFill>
                  <a:srgbClr val="B22891"/>
                </a:solidFill>
              </a:rPr>
              <a:t>Gemeente Wierden</a:t>
            </a:r>
          </a:p>
          <a:p>
            <a:pPr algn="l"/>
            <a:r>
              <a:rPr lang="nl-NL" sz="2400" b="1" i="1" dirty="0">
                <a:solidFill>
                  <a:srgbClr val="B22891"/>
                </a:solidFill>
                <a:latin typeface="+mj-lt"/>
              </a:rPr>
              <a:t>Gemeente Twenterand 			Gemeente Raalte</a:t>
            </a:r>
          </a:p>
          <a:p>
            <a:pPr algn="l"/>
            <a:r>
              <a:rPr lang="nl-NL" sz="2400" b="1" i="1" dirty="0">
                <a:solidFill>
                  <a:srgbClr val="B22891"/>
                </a:solidFill>
                <a:latin typeface="+mj-lt"/>
              </a:rPr>
              <a:t>Waterbedrijf </a:t>
            </a:r>
            <a:r>
              <a:rPr lang="nl-NL" sz="2400" b="1" i="1" dirty="0" err="1">
                <a:solidFill>
                  <a:srgbClr val="B22891"/>
                </a:solidFill>
                <a:latin typeface="+mj-lt"/>
              </a:rPr>
              <a:t>Vitens</a:t>
            </a:r>
            <a:r>
              <a:rPr lang="nl-NL" sz="2400" b="1" i="1" dirty="0">
                <a:solidFill>
                  <a:srgbClr val="B22891"/>
                </a:solidFill>
                <a:latin typeface="+mj-lt"/>
              </a:rPr>
              <a:t>				Waterschap </a:t>
            </a:r>
            <a:r>
              <a:rPr lang="nl-NL" sz="2400" i="1" dirty="0">
                <a:solidFill>
                  <a:srgbClr val="B22891"/>
                </a:solidFill>
              </a:rPr>
              <a:t>Vechtstromen</a:t>
            </a:r>
            <a:endParaRPr lang="nl-NL" sz="2400" b="1" i="1" dirty="0">
              <a:solidFill>
                <a:srgbClr val="B22891"/>
              </a:solidFill>
            </a:endParaRPr>
          </a:p>
          <a:p>
            <a:pPr algn="l"/>
            <a:r>
              <a:rPr lang="nl-NL" sz="2400" b="1" i="1" dirty="0">
                <a:solidFill>
                  <a:srgbClr val="B22891"/>
                </a:solidFill>
                <a:latin typeface="+mj-lt"/>
              </a:rPr>
              <a:t>Waterschap </a:t>
            </a:r>
            <a:r>
              <a:rPr lang="nl-NL" sz="2400" i="1" dirty="0">
                <a:solidFill>
                  <a:srgbClr val="B22891"/>
                </a:solidFill>
              </a:rPr>
              <a:t>Drents-Overijsselse Delta	</a:t>
            </a:r>
            <a:r>
              <a:rPr lang="nl-NL" sz="2400" b="1" i="1" dirty="0">
                <a:solidFill>
                  <a:srgbClr val="B22891"/>
                </a:solidFill>
                <a:latin typeface="+mj-lt"/>
              </a:rPr>
              <a:t>Gemeente Ommen (nadruk R&amp;T)</a:t>
            </a:r>
          </a:p>
          <a:p>
            <a:pPr algn="l"/>
            <a:r>
              <a:rPr lang="nl-NL" sz="2400" b="1" i="1" dirty="0">
                <a:solidFill>
                  <a:srgbClr val="B22891"/>
                </a:solidFill>
                <a:latin typeface="+mj-lt"/>
              </a:rPr>
              <a:t>HISWA RECRON				Overijssels Particulier Grondbezit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9735C07-32CA-4317-8174-5F04EE7D2A7D}"/>
              </a:ext>
            </a:extLst>
          </p:cNvPr>
          <p:cNvSpPr txBox="1"/>
          <p:nvPr/>
        </p:nvSpPr>
        <p:spPr>
          <a:xfrm>
            <a:off x="647701" y="1600200"/>
            <a:ext cx="99726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B22891"/>
                </a:solidFill>
                <a:latin typeface="+mj-lt"/>
              </a:rPr>
              <a:t>Betrokken partners tijdens verkenningsfase 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 ‘informele’ netwerkorganisatie!</a:t>
            </a:r>
            <a:endParaRPr lang="nl-NL" sz="2400" b="1" dirty="0">
              <a:solidFill>
                <a:srgbClr val="B228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680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>
            <a:extLst>
              <a:ext uri="{FF2B5EF4-FFF2-40B4-BE49-F238E27FC236}">
                <a16:creationId xmlns:a16="http://schemas.microsoft.com/office/drawing/2014/main" id="{A18B8BFF-715F-4369-8483-A25D6E133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649" y="1544638"/>
            <a:ext cx="9658351" cy="674687"/>
          </a:xfrm>
        </p:spPr>
        <p:txBody>
          <a:bodyPr vert="horz">
            <a:normAutofit/>
          </a:bodyPr>
          <a:lstStyle/>
          <a:p>
            <a:pPr algn="l"/>
            <a:r>
              <a:rPr lang="nl-NL" b="1" dirty="0">
                <a:solidFill>
                  <a:srgbClr val="B22891"/>
                </a:solidFill>
                <a:latin typeface="+mj-lt"/>
              </a:rPr>
              <a:t>Aan de slag met de verkenning…	(1)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BF18DDB-0782-40AF-AEE3-6674BAE4CDA5}"/>
              </a:ext>
            </a:extLst>
          </p:cNvPr>
          <p:cNvSpPr txBox="1"/>
          <p:nvPr/>
        </p:nvSpPr>
        <p:spPr>
          <a:xfrm>
            <a:off x="1009649" y="2105442"/>
            <a:ext cx="1031557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Gezamenlijk Ambitieplan 2021 t/m 2023 is opgesteld  daarin Activiteitenplan  financiële bijdrage </a:t>
            </a:r>
            <a:r>
              <a:rPr lang="nl-NL" sz="2400" b="1" u="sng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Rijk (LNV)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 en </a:t>
            </a:r>
            <a:r>
              <a:rPr lang="nl-NL" sz="2400" b="1" u="sng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Provincie Overijssel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. Oók bijdrage partners. </a:t>
            </a:r>
            <a:endParaRPr lang="nl-NL" sz="2400" dirty="0">
              <a:solidFill>
                <a:srgbClr val="B22891"/>
              </a:solidFill>
              <a:latin typeface="+mj-lt"/>
              <a:sym typeface="Wingdings" panose="05000000000000000000" pitchFamily="2" charset="2"/>
            </a:endParaRPr>
          </a:p>
          <a:p>
            <a:endParaRPr lang="nl-NL" sz="2400" b="1" dirty="0">
              <a:solidFill>
                <a:srgbClr val="B22891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Partners leveren vraagstukken en/of projecten aan, die bijdragen aan een ‘</a:t>
            </a:r>
            <a:r>
              <a:rPr lang="nl-NL" sz="2400" b="1" u="sng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gebiedsontwikkeling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’ voor NP SH&amp;TR, zoals landbouwtransitie, duurzaam toerisme, beschikbaarheid van water, méér biodiversiteit … naast proces, juist ook concrete pilotprojecten  NP-gebied als ‘proeftuin’  praktijkgericht!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B22891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Betrokkenheid van partners, ondernemers, organisaties, inwoners, gemeenteraden is cruciaal… gezamenlijke identiteit als binding … aansluiten bij andere gebiedsprocessen – komen tot </a:t>
            </a:r>
            <a:r>
              <a:rPr lang="nl-NL" sz="2400" b="1" dirty="0" err="1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co-producties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72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>
            <a:extLst>
              <a:ext uri="{FF2B5EF4-FFF2-40B4-BE49-F238E27FC236}">
                <a16:creationId xmlns:a16="http://schemas.microsoft.com/office/drawing/2014/main" id="{A18B8BFF-715F-4369-8483-A25D6E133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649" y="1544638"/>
            <a:ext cx="9658351" cy="674687"/>
          </a:xfrm>
        </p:spPr>
        <p:txBody>
          <a:bodyPr vert="horz">
            <a:normAutofit/>
          </a:bodyPr>
          <a:lstStyle/>
          <a:p>
            <a:pPr algn="l"/>
            <a:r>
              <a:rPr lang="nl-NL" b="1" dirty="0">
                <a:solidFill>
                  <a:srgbClr val="B22891"/>
                </a:solidFill>
                <a:latin typeface="+mj-lt"/>
              </a:rPr>
              <a:t>Aan de slag met de verkenning…	(2)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BF18DDB-0782-40AF-AEE3-6674BAE4CDA5}"/>
              </a:ext>
            </a:extLst>
          </p:cNvPr>
          <p:cNvSpPr txBox="1"/>
          <p:nvPr/>
        </p:nvSpPr>
        <p:spPr>
          <a:xfrm>
            <a:off x="1009649" y="2105442"/>
            <a:ext cx="103155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Kwartaal 1  2021: voorbereiding van de uitvoering van het Activiteitenplan.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B22891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Kwartaal 2  2021: Opstart processen en projecten: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Netwerk van start- en infopunten voor gehele NP-gebied.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Duurzaam toerisme – welke ontwikkelingen spelen er – wat is gewenst?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Positionering van de kernen in het NP-gebied.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Vervolgacties landschapsbiografie – méér beleving van het NP-gebied.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Marketingplan 2021 – o.a. nieuwe Beleefkaart.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Participatie- en educatieplan 2021.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… óók projecten met thema landbouw, waterbeschikbaarheid, biodiversiteit...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sz="2400" b="1" dirty="0">
              <a:solidFill>
                <a:srgbClr val="B22891"/>
              </a:solidFill>
              <a:latin typeface="+mj-lt"/>
              <a:sym typeface="Wingdings" panose="05000000000000000000" pitchFamily="2" charset="2"/>
            </a:endParaRPr>
          </a:p>
          <a:p>
            <a:pPr lvl="1"/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 Verbinding met </a:t>
            </a:r>
            <a:r>
              <a:rPr lang="nl-NL" sz="2400" b="1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de activiteiten van gemeentelijke </a:t>
            </a:r>
            <a:r>
              <a:rPr lang="nl-NL" sz="2400" b="1" dirty="0">
                <a:solidFill>
                  <a:srgbClr val="B22891"/>
                </a:solidFill>
                <a:latin typeface="+mj-lt"/>
                <a:sym typeface="Wingdings" panose="05000000000000000000" pitchFamily="2" charset="2"/>
              </a:rPr>
              <a:t>T&amp;R-organisaties + MO…</a:t>
            </a:r>
          </a:p>
        </p:txBody>
      </p:sp>
    </p:spTree>
    <p:extLst>
      <p:ext uri="{BB962C8B-B14F-4D97-AF65-F5344CB8AC3E}">
        <p14:creationId xmlns:p14="http://schemas.microsoft.com/office/powerpoint/2010/main" val="317130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4865</TotalTime>
  <Words>464</Words>
  <Application>Microsoft Office PowerPoint</Application>
  <PresentationFormat>Breedbeeld</PresentationFormat>
  <Paragraphs>51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Nationaal Park Sallandse Heuvelrug &amp; Twents Reggedal  gezamenlijk op weg naar een toekomstbestendig Nationaal Park 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Adri Ooms</cp:lastModifiedBy>
  <cp:revision>37</cp:revision>
  <dcterms:created xsi:type="dcterms:W3CDTF">2018-12-12T11:26:41Z</dcterms:created>
  <dcterms:modified xsi:type="dcterms:W3CDTF">2021-04-15T06:53:59Z</dcterms:modified>
</cp:coreProperties>
</file>