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80" r:id="rId2"/>
    <p:sldId id="281" r:id="rId3"/>
    <p:sldId id="278" r:id="rId4"/>
    <p:sldId id="277" r:id="rId5"/>
    <p:sldId id="276" r:id="rId6"/>
    <p:sldId id="268" r:id="rId7"/>
    <p:sldId id="269" r:id="rId8"/>
    <p:sldId id="283" r:id="rId9"/>
    <p:sldId id="282" r:id="rId10"/>
    <p:sldId id="271" r:id="rId11"/>
    <p:sldId id="265" r:id="rId12"/>
    <p:sldId id="270" r:id="rId13"/>
    <p:sldId id="274" r:id="rId14"/>
    <p:sldId id="275" r:id="rId15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3399"/>
    <a:srgbClr val="33CCFF"/>
    <a:srgbClr val="99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428" autoAdjust="0"/>
    <p:restoredTop sz="89706" autoAdjust="0"/>
  </p:normalViewPr>
  <p:slideViewPr>
    <p:cSldViewPr snapToGrid="0">
      <p:cViewPr varScale="1">
        <p:scale>
          <a:sx n="62" d="100"/>
          <a:sy n="62" d="100"/>
        </p:scale>
        <p:origin x="62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EBD546-9389-4E7F-A06B-68F8758443A9}" type="datetimeFigureOut">
              <a:rPr lang="nl-NL" smtClean="0"/>
              <a:t>15-4-2021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487033-2716-4CB6-89A2-EFB58A0DA7C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995170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smtClean="0"/>
              <a:t>Klik om de ondertitelstijl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51BB8-2B82-4222-9A91-9A4CB6D630F6}" type="datetimeFigureOut">
              <a:rPr lang="nl-NL" smtClean="0"/>
              <a:t>15-4-2021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DBB36-010F-409C-8149-2484DDA6FCD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478675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51BB8-2B82-4222-9A91-9A4CB6D630F6}" type="datetimeFigureOut">
              <a:rPr lang="nl-NL" smtClean="0"/>
              <a:t>15-4-2021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DBB36-010F-409C-8149-2484DDA6FCD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122740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51BB8-2B82-4222-9A91-9A4CB6D630F6}" type="datetimeFigureOut">
              <a:rPr lang="nl-NL" smtClean="0"/>
              <a:t>15-4-2021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DBB36-010F-409C-8149-2484DDA6FCD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228533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51BB8-2B82-4222-9A91-9A4CB6D630F6}" type="datetimeFigureOut">
              <a:rPr lang="nl-NL" smtClean="0"/>
              <a:t>15-4-2021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DBB36-010F-409C-8149-2484DDA6FCD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802070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51BB8-2B82-4222-9A91-9A4CB6D630F6}" type="datetimeFigureOut">
              <a:rPr lang="nl-NL" smtClean="0"/>
              <a:t>15-4-2021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DBB36-010F-409C-8149-2484DDA6FCD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958414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51BB8-2B82-4222-9A91-9A4CB6D630F6}" type="datetimeFigureOut">
              <a:rPr lang="nl-NL" smtClean="0"/>
              <a:t>15-4-2021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DBB36-010F-409C-8149-2484DDA6FCD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403105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51BB8-2B82-4222-9A91-9A4CB6D630F6}" type="datetimeFigureOut">
              <a:rPr lang="nl-NL" smtClean="0"/>
              <a:t>15-4-2021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DBB36-010F-409C-8149-2484DDA6FCD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39981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51BB8-2B82-4222-9A91-9A4CB6D630F6}" type="datetimeFigureOut">
              <a:rPr lang="nl-NL" smtClean="0"/>
              <a:t>15-4-2021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DBB36-010F-409C-8149-2484DDA6FCD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349374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51BB8-2B82-4222-9A91-9A4CB6D630F6}" type="datetimeFigureOut">
              <a:rPr lang="nl-NL" smtClean="0"/>
              <a:t>15-4-2021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DBB36-010F-409C-8149-2484DDA6FCD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830160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51BB8-2B82-4222-9A91-9A4CB6D630F6}" type="datetimeFigureOut">
              <a:rPr lang="nl-NL" smtClean="0"/>
              <a:t>15-4-2021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DBB36-010F-409C-8149-2484DDA6FCD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981568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51BB8-2B82-4222-9A91-9A4CB6D630F6}" type="datetimeFigureOut">
              <a:rPr lang="nl-NL" smtClean="0"/>
              <a:t>15-4-2021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DBB36-010F-409C-8149-2484DDA6FCD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628481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51BB8-2B82-4222-9A91-9A4CB6D630F6}" type="datetimeFigureOut">
              <a:rPr lang="nl-NL" smtClean="0"/>
              <a:t>15-4-2021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6DBB36-010F-409C-8149-2484DDA6FCD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113479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image" Target="../media/image12.jpg"/><Relationship Id="rId7" Type="http://schemas.openxmlformats.org/officeDocument/2006/relationships/image" Target="../media/image16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emf"/><Relationship Id="rId5" Type="http://schemas.openxmlformats.org/officeDocument/2006/relationships/image" Target="../media/image14.jpeg"/><Relationship Id="rId4" Type="http://schemas.openxmlformats.org/officeDocument/2006/relationships/image" Target="../media/image13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7" Type="http://schemas.openxmlformats.org/officeDocument/2006/relationships/image" Target="../media/image2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emf"/><Relationship Id="rId5" Type="http://schemas.openxmlformats.org/officeDocument/2006/relationships/image" Target="../media/image2.jpeg"/><Relationship Id="rId4" Type="http://schemas.openxmlformats.org/officeDocument/2006/relationships/image" Target="../media/image18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hyperlink" Target="mailto:rsmienk@marketingoost.nl" TargetMode="Externa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allandseheuvelrug.nl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10" Type="http://schemas.openxmlformats.org/officeDocument/2006/relationships/image" Target="../media/image11.emf"/><Relationship Id="rId4" Type="http://schemas.openxmlformats.org/officeDocument/2006/relationships/image" Target="../media/image1.png"/><Relationship Id="rId9" Type="http://schemas.openxmlformats.org/officeDocument/2006/relationships/image" Target="../media/image1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540651"/>
            <a:ext cx="9144000" cy="1777901"/>
          </a:xfrm>
        </p:spPr>
        <p:txBody>
          <a:bodyPr>
            <a:normAutofit fontScale="90000"/>
          </a:bodyPr>
          <a:lstStyle/>
          <a:p>
            <a:r>
              <a:rPr lang="nl-NL" dirty="0" smtClean="0">
                <a:solidFill>
                  <a:srgbClr val="CC3399"/>
                </a:solidFill>
                <a:latin typeface="Montserrat" panose="00000800000000000000" pitchFamily="50" charset="0"/>
              </a:rPr>
              <a:t>Nationaal Park Sallandse Heuvelrug &amp; Twents </a:t>
            </a:r>
            <a:r>
              <a:rPr lang="nl-NL" dirty="0" err="1" smtClean="0">
                <a:solidFill>
                  <a:srgbClr val="CC3399"/>
                </a:solidFill>
                <a:latin typeface="Montserrat" panose="00000800000000000000" pitchFamily="50" charset="0"/>
              </a:rPr>
              <a:t>Reggedal</a:t>
            </a:r>
            <a:r>
              <a:rPr lang="nl-NL" dirty="0" smtClean="0">
                <a:solidFill>
                  <a:srgbClr val="CC3399"/>
                </a:solidFill>
                <a:latin typeface="Montserrat" panose="00000800000000000000" pitchFamily="50" charset="0"/>
              </a:rPr>
              <a:t>  </a:t>
            </a:r>
            <a:endParaRPr lang="nl-NL" dirty="0">
              <a:solidFill>
                <a:srgbClr val="CC3399"/>
              </a:solidFill>
              <a:latin typeface="Montserrat" panose="00000800000000000000" pitchFamily="50" charset="0"/>
            </a:endParaRP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452117"/>
            <a:ext cx="9144000" cy="2214245"/>
          </a:xfrm>
        </p:spPr>
        <p:txBody>
          <a:bodyPr>
            <a:normAutofit/>
          </a:bodyPr>
          <a:lstStyle/>
          <a:p>
            <a:r>
              <a:rPr lang="nl-NL" sz="4400" dirty="0" smtClean="0">
                <a:solidFill>
                  <a:srgbClr val="33CCFF"/>
                </a:solidFill>
                <a:latin typeface="Montserrat" panose="00000800000000000000" pitchFamily="50" charset="0"/>
              </a:rPr>
              <a:t>BERGEN VOL BELEVING </a:t>
            </a:r>
            <a:endParaRPr lang="nl-NL" sz="4400" dirty="0">
              <a:solidFill>
                <a:srgbClr val="33CCFF"/>
              </a:solidFill>
              <a:latin typeface="Montserrat" panose="00000800000000000000" pitchFamily="50" charset="0"/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5349874"/>
            <a:ext cx="12192000" cy="1508125"/>
          </a:xfrm>
          <a:prstGeom prst="rect">
            <a:avLst/>
          </a:prstGeom>
        </p:spPr>
      </p:pic>
      <p:pic>
        <p:nvPicPr>
          <p:cNvPr id="6" name="Afbeelding 5" descr="X:\Salland Marketing\Promotie Marketing\Rik\Sallandse Heuvelrug\2021\Logo\NP-SHTR-LOGOSET\NP-SHTR\JPG\NP-SHTR-RGB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0971" y="349014"/>
            <a:ext cx="3482939" cy="65785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Afbeelding 6" descr="X:\Salland Marketing\Promotie Marketing\Rik\Sallandse Heuvelrug\Logo's\Golfjes en elementen\NP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098" y="390435"/>
            <a:ext cx="1308599" cy="8091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6070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 rot="10800000" flipV="1">
            <a:off x="1524000" y="298600"/>
            <a:ext cx="9144000" cy="811009"/>
          </a:xfrm>
        </p:spPr>
        <p:txBody>
          <a:bodyPr>
            <a:normAutofit fontScale="90000"/>
          </a:bodyPr>
          <a:lstStyle/>
          <a:p>
            <a:r>
              <a:rPr lang="nl-NL" dirty="0" smtClean="0">
                <a:solidFill>
                  <a:srgbClr val="CC3399"/>
                </a:solidFill>
                <a:latin typeface="Montserrat" panose="00000800000000000000" pitchFamily="50" charset="0"/>
              </a:rPr>
              <a:t/>
            </a:r>
            <a:br>
              <a:rPr lang="nl-NL" dirty="0" smtClean="0">
                <a:solidFill>
                  <a:srgbClr val="CC3399"/>
                </a:solidFill>
                <a:latin typeface="Montserrat" panose="00000800000000000000" pitchFamily="50" charset="0"/>
              </a:rPr>
            </a:br>
            <a:r>
              <a:rPr lang="nl-NL" dirty="0" smtClean="0">
                <a:solidFill>
                  <a:srgbClr val="CC3399"/>
                </a:solidFill>
                <a:latin typeface="Montserrat" panose="00000800000000000000" pitchFamily="50" charset="0"/>
              </a:rPr>
              <a:t>Offline  </a:t>
            </a:r>
            <a:endParaRPr lang="nl-NL" dirty="0">
              <a:solidFill>
                <a:srgbClr val="CC3399"/>
              </a:solidFill>
              <a:latin typeface="Montserrat" panose="00000800000000000000" pitchFamily="50" charset="0"/>
            </a:endParaRP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1746609"/>
            <a:ext cx="9144000" cy="3663380"/>
          </a:xfrm>
        </p:spPr>
        <p:txBody>
          <a:bodyPr>
            <a:normAutofit fontScale="85000" lnSpcReduction="20000"/>
          </a:bodyPr>
          <a:lstStyle/>
          <a:p>
            <a:pPr algn="l"/>
            <a:r>
              <a:rPr lang="nl-NL" sz="3200" dirty="0">
                <a:latin typeface="Montserrat Light" panose="00000400000000000000" pitchFamily="50" charset="0"/>
                <a:cs typeface="Aharoni" panose="02010803020104030203" pitchFamily="2" charset="-79"/>
              </a:rPr>
              <a:t>Wanneer men in het gebied is informeren. Daarnaast inspireren om naar het gebied te komen. 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nl-NL" sz="3200" dirty="0" err="1" smtClean="0">
                <a:latin typeface="Montserrat Light" panose="00000400000000000000" pitchFamily="50" charset="0"/>
                <a:cs typeface="Aharoni" panose="02010803020104030203" pitchFamily="2" charset="-79"/>
              </a:rPr>
              <a:t>Influencers</a:t>
            </a:r>
            <a:r>
              <a:rPr lang="nl-NL" sz="3200" dirty="0" smtClean="0">
                <a:latin typeface="Montserrat Light" panose="00000400000000000000" pitchFamily="50" charset="0"/>
                <a:cs typeface="Aharoni" panose="02010803020104030203" pitchFamily="2" charset="-79"/>
              </a:rPr>
              <a:t>, pers en pr </a:t>
            </a:r>
            <a:r>
              <a:rPr lang="nl-NL" sz="3200" dirty="0">
                <a:latin typeface="Montserrat Light" panose="00000400000000000000" pitchFamily="50" charset="0"/>
                <a:cs typeface="Aharoni" panose="02010803020104030203" pitchFamily="2" charset="-79"/>
              </a:rPr>
              <a:t>via </a:t>
            </a:r>
            <a:r>
              <a:rPr lang="nl-NL" sz="3200" dirty="0" err="1">
                <a:latin typeface="Montserrat Light" panose="00000400000000000000" pitchFamily="50" charset="0"/>
                <a:cs typeface="Aharoni" panose="02010803020104030203" pitchFamily="2" charset="-79"/>
              </a:rPr>
              <a:t>VisitOost</a:t>
            </a:r>
            <a:r>
              <a:rPr lang="nl-NL" sz="3200" dirty="0">
                <a:latin typeface="Montserrat Light" panose="00000400000000000000" pitchFamily="50" charset="0"/>
                <a:cs typeface="Aharoni" panose="02010803020104030203" pitchFamily="2" charset="-79"/>
              </a:rPr>
              <a:t>, Salland Marketing, Twente </a:t>
            </a:r>
            <a:r>
              <a:rPr lang="nl-NL" sz="3200" dirty="0" smtClean="0">
                <a:latin typeface="Montserrat Light" panose="00000400000000000000" pitchFamily="50" charset="0"/>
                <a:cs typeface="Aharoni" panose="02010803020104030203" pitchFamily="2" charset="-79"/>
              </a:rPr>
              <a:t>Marketing,  </a:t>
            </a:r>
            <a:r>
              <a:rPr lang="nl-NL" sz="3200" dirty="0">
                <a:latin typeface="Montserrat Light" panose="00000400000000000000" pitchFamily="50" charset="0"/>
                <a:cs typeface="Aharoni" panose="02010803020104030203" pitchFamily="2" charset="-79"/>
              </a:rPr>
              <a:t>Holland National </a:t>
            </a:r>
            <a:r>
              <a:rPr lang="nl-NL" sz="3200" dirty="0" err="1" smtClean="0">
                <a:latin typeface="Montserrat Light" panose="00000400000000000000" pitchFamily="50" charset="0"/>
                <a:cs typeface="Aharoni" panose="02010803020104030203" pitchFamily="2" charset="-79"/>
              </a:rPr>
              <a:t>Parks</a:t>
            </a:r>
            <a:r>
              <a:rPr lang="nl-NL" sz="3200" dirty="0" smtClean="0">
                <a:latin typeface="Montserrat Light" panose="00000400000000000000" pitchFamily="50" charset="0"/>
                <a:cs typeface="Aharoni" panose="02010803020104030203" pitchFamily="2" charset="-79"/>
              </a:rPr>
              <a:t>, Das Andere Holland, NTBC </a:t>
            </a:r>
            <a:r>
              <a:rPr lang="nl-NL" sz="3200" dirty="0" err="1" smtClean="0">
                <a:latin typeface="Montserrat Light" panose="00000400000000000000" pitchFamily="50" charset="0"/>
                <a:cs typeface="Aharoni" panose="02010803020104030203" pitchFamily="2" charset="-79"/>
              </a:rPr>
              <a:t>oa</a:t>
            </a:r>
            <a:r>
              <a:rPr lang="nl-NL" sz="3200" dirty="0" smtClean="0">
                <a:latin typeface="Montserrat Light" panose="00000400000000000000" pitchFamily="50" charset="0"/>
                <a:cs typeface="Aharoni" panose="02010803020104030203" pitchFamily="2" charset="-79"/>
              </a:rPr>
              <a:t> publiciteit in ANWB, </a:t>
            </a:r>
            <a:r>
              <a:rPr lang="nl-NL" sz="3200" dirty="0" err="1" smtClean="0">
                <a:latin typeface="Montserrat Light" panose="00000400000000000000" pitchFamily="50" charset="0"/>
                <a:cs typeface="Aharoni" panose="02010803020104030203" pitchFamily="2" charset="-79"/>
              </a:rPr>
              <a:t>Lonely</a:t>
            </a:r>
            <a:r>
              <a:rPr lang="nl-NL" sz="3200" dirty="0" smtClean="0">
                <a:latin typeface="Montserrat Light" panose="00000400000000000000" pitchFamily="50" charset="0"/>
                <a:cs typeface="Aharoni" panose="02010803020104030203" pitchFamily="2" charset="-79"/>
              </a:rPr>
              <a:t> </a:t>
            </a:r>
            <a:r>
              <a:rPr lang="nl-NL" sz="3200" dirty="0" err="1" smtClean="0">
                <a:latin typeface="Montserrat Light" panose="00000400000000000000" pitchFamily="50" charset="0"/>
                <a:cs typeface="Aharoni" panose="02010803020104030203" pitchFamily="2" charset="-79"/>
              </a:rPr>
              <a:t>Planet</a:t>
            </a:r>
            <a:r>
              <a:rPr lang="nl-NL" sz="3200" dirty="0" smtClean="0">
                <a:latin typeface="Montserrat Light" panose="00000400000000000000" pitchFamily="50" charset="0"/>
                <a:cs typeface="Aharoni" panose="02010803020104030203" pitchFamily="2" charset="-79"/>
              </a:rPr>
              <a:t>, Columbus Magazine, Volkskrant, Telegraaf. 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nl-NL" sz="3200" dirty="0" smtClean="0">
                <a:latin typeface="Montserrat Light" panose="00000400000000000000" pitchFamily="50" charset="0"/>
                <a:cs typeface="Aharoni" panose="02010803020104030203" pitchFamily="2" charset="-79"/>
              </a:rPr>
              <a:t>Offline </a:t>
            </a:r>
            <a:r>
              <a:rPr lang="nl-NL" sz="3200" dirty="0">
                <a:latin typeface="Montserrat Light" panose="00000400000000000000" pitchFamily="50" charset="0"/>
                <a:cs typeface="Aharoni" panose="02010803020104030203" pitchFamily="2" charset="-79"/>
              </a:rPr>
              <a:t>middelen uitbrengen die informeren zoals </a:t>
            </a:r>
            <a:r>
              <a:rPr lang="nl-NL" sz="3200" dirty="0" smtClean="0">
                <a:latin typeface="Montserrat Light" panose="00000400000000000000" pitchFamily="50" charset="0"/>
                <a:cs typeface="Aharoni" panose="02010803020104030203" pitchFamily="2" charset="-79"/>
              </a:rPr>
              <a:t>informatieflyer, </a:t>
            </a:r>
            <a:r>
              <a:rPr lang="nl-NL" sz="3200" dirty="0" err="1" smtClean="0">
                <a:latin typeface="Montserrat Light" panose="00000400000000000000" pitchFamily="50" charset="0"/>
                <a:cs typeface="Aharoni" panose="02010803020104030203" pitchFamily="2" charset="-79"/>
              </a:rPr>
              <a:t>wandel-en</a:t>
            </a:r>
            <a:r>
              <a:rPr lang="nl-NL" sz="3200" dirty="0" smtClean="0">
                <a:latin typeface="Montserrat Light" panose="00000400000000000000" pitchFamily="50" charset="0"/>
                <a:cs typeface="Aharoni" panose="02010803020104030203" pitchFamily="2" charset="-79"/>
              </a:rPr>
              <a:t> fietskaarten, hondenlosloopflyer, beleefkaart, posters, free </a:t>
            </a:r>
            <a:r>
              <a:rPr lang="nl-NL" sz="3200" dirty="0" err="1">
                <a:latin typeface="Montserrat Light" panose="00000400000000000000" pitchFamily="50" charset="0"/>
                <a:cs typeface="Aharoni" panose="02010803020104030203" pitchFamily="2" charset="-79"/>
              </a:rPr>
              <a:t>publicity</a:t>
            </a:r>
            <a:r>
              <a:rPr lang="nl-NL" sz="3200" dirty="0">
                <a:latin typeface="Montserrat Light" panose="00000400000000000000" pitchFamily="50" charset="0"/>
                <a:cs typeface="Aharoni" panose="02010803020104030203" pitchFamily="2" charset="-79"/>
              </a:rPr>
              <a:t> in vorm van persberichten</a:t>
            </a:r>
            <a:endParaRPr lang="nl-NL" sz="3200" dirty="0">
              <a:solidFill>
                <a:srgbClr val="33CCFF"/>
              </a:solidFill>
              <a:latin typeface="Montserrat Light" panose="00000400000000000000" pitchFamily="50" charset="0"/>
              <a:cs typeface="Aharoni" panose="02010803020104030203" pitchFamily="2" charset="-79"/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5349874"/>
            <a:ext cx="12192000" cy="1508125"/>
          </a:xfrm>
          <a:prstGeom prst="rect">
            <a:avLst/>
          </a:prstGeom>
        </p:spPr>
      </p:pic>
      <p:pic>
        <p:nvPicPr>
          <p:cNvPr id="6" name="Afbeelding 5" descr="X:\Salland Marketing\Promotie Marketing\Rik\Sallandse Heuvelrug\2021\Logo\NP-SHTR-LOGOSET\NP-SHTR\JPG\NP-SHTR-RGB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2903" y="318500"/>
            <a:ext cx="2716999" cy="534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Afbeelding 6" descr="X:\Salland Marketing\Promotie Marketing\Rik\Sallandse Heuvelrug\Logo's\Golfjes en elementen\NP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936" y="180976"/>
            <a:ext cx="1308599" cy="8091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11935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325352" y="88907"/>
            <a:ext cx="5724773" cy="763719"/>
          </a:xfrm>
        </p:spPr>
        <p:txBody>
          <a:bodyPr>
            <a:normAutofit fontScale="90000"/>
          </a:bodyPr>
          <a:lstStyle/>
          <a:p>
            <a:r>
              <a:rPr lang="nl-NL" dirty="0" smtClean="0">
                <a:solidFill>
                  <a:srgbClr val="CC3399"/>
                </a:solidFill>
                <a:latin typeface="Montserrat" panose="00000800000000000000" pitchFamily="50" charset="0"/>
              </a:rPr>
              <a:t>Offline </a:t>
            </a:r>
            <a:endParaRPr lang="nl-NL" dirty="0">
              <a:solidFill>
                <a:srgbClr val="CC3399"/>
              </a:solidFill>
              <a:latin typeface="Montserrat" panose="00000800000000000000" pitchFamily="50" charset="0"/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5349874"/>
            <a:ext cx="12192000" cy="1508125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71" y="246580"/>
            <a:ext cx="2400514" cy="3200685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0278" y="852625"/>
            <a:ext cx="4133837" cy="2714575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5878" y="998255"/>
            <a:ext cx="3385134" cy="2538850"/>
          </a:xfrm>
          <a:prstGeom prst="rect">
            <a:avLst/>
          </a:prstGeom>
        </p:spPr>
      </p:pic>
      <p:pic>
        <p:nvPicPr>
          <p:cNvPr id="12" name="Afbeelding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52064" y="3447265"/>
            <a:ext cx="4486728" cy="2817033"/>
          </a:xfrm>
          <a:prstGeom prst="rect">
            <a:avLst/>
          </a:prstGeom>
        </p:spPr>
      </p:pic>
      <p:pic>
        <p:nvPicPr>
          <p:cNvPr id="13" name="Afbeelding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64326" y="3567200"/>
            <a:ext cx="5023413" cy="2978989"/>
          </a:xfrm>
          <a:prstGeom prst="rect">
            <a:avLst/>
          </a:prstGeom>
        </p:spPr>
      </p:pic>
      <p:pic>
        <p:nvPicPr>
          <p:cNvPr id="14" name="Afbeelding 13" descr="X:\Salland Marketing\Promotie Marketing\Rik\Sallandse Heuvelrug\2021\Logo\NP-SHTR-LOGOSET\NP-SHTR\JPG\NP-SHTR-RGB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2903" y="318500"/>
            <a:ext cx="2716999" cy="5341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71990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3999" y="349321"/>
            <a:ext cx="9144000" cy="727005"/>
          </a:xfrm>
        </p:spPr>
        <p:txBody>
          <a:bodyPr>
            <a:normAutofit fontScale="90000"/>
          </a:bodyPr>
          <a:lstStyle/>
          <a:p>
            <a:r>
              <a:rPr lang="nl-NL" dirty="0" smtClean="0">
                <a:solidFill>
                  <a:srgbClr val="CC3399"/>
                </a:solidFill>
                <a:latin typeface="Montserrat" panose="00000800000000000000" pitchFamily="50" charset="0"/>
              </a:rPr>
              <a:t>Offline </a:t>
            </a:r>
            <a:endParaRPr lang="nl-NL" dirty="0">
              <a:solidFill>
                <a:srgbClr val="CC3399"/>
              </a:solidFill>
              <a:latin typeface="Montserrat" panose="00000800000000000000" pitchFamily="50" charset="0"/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5295976"/>
            <a:ext cx="12192000" cy="1508125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285" y="286168"/>
            <a:ext cx="3426106" cy="4773283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7011" y="914268"/>
            <a:ext cx="5872530" cy="2774022"/>
          </a:xfrm>
          <a:prstGeom prst="rect">
            <a:avLst/>
          </a:prstGeom>
        </p:spPr>
      </p:pic>
      <p:pic>
        <p:nvPicPr>
          <p:cNvPr id="8" name="Afbeelding 7" descr="X:\Salland Marketing\Promotie Marketing\Rik\Sallandse Heuvelrug\2021\Logo\NP-SHTR-LOGOSET\NP-SHTR\JPG\NP-SHTR-RGB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2903" y="318500"/>
            <a:ext cx="2716999" cy="534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96700" y="3862290"/>
            <a:ext cx="3339101" cy="2212995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7821" y="3741035"/>
            <a:ext cx="3023991" cy="2267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853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678094"/>
            <a:ext cx="9144000" cy="521515"/>
          </a:xfrm>
        </p:spPr>
        <p:txBody>
          <a:bodyPr>
            <a:normAutofit fontScale="90000"/>
          </a:bodyPr>
          <a:lstStyle/>
          <a:p>
            <a:r>
              <a:rPr lang="nl-NL" dirty="0" smtClean="0">
                <a:solidFill>
                  <a:srgbClr val="CC3399"/>
                </a:solidFill>
                <a:latin typeface="Montserrat" panose="00000800000000000000" pitchFamily="50" charset="0"/>
              </a:rPr>
              <a:t>2021</a:t>
            </a:r>
            <a:endParaRPr lang="nl-NL" dirty="0">
              <a:solidFill>
                <a:srgbClr val="CC3399"/>
              </a:solidFill>
              <a:latin typeface="Montserrat" panose="00000800000000000000" pitchFamily="50" charset="0"/>
            </a:endParaRP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1649644"/>
            <a:ext cx="9144000" cy="4401835"/>
          </a:xfrm>
        </p:spPr>
        <p:txBody>
          <a:bodyPr>
            <a:normAutofit/>
          </a:bodyPr>
          <a:lstStyle/>
          <a:p>
            <a:pPr marL="342900" indent="-342900" algn="l">
              <a:buFontTx/>
              <a:buChar char="-"/>
            </a:pPr>
            <a:r>
              <a:rPr lang="nl-NL" sz="2000" dirty="0" smtClean="0">
                <a:latin typeface="Montserrat Light" panose="00000400000000000000" pitchFamily="50" charset="0"/>
              </a:rPr>
              <a:t>Ontwikkelen beleefkaart </a:t>
            </a:r>
          </a:p>
          <a:p>
            <a:pPr marL="342900" indent="-342900" algn="l">
              <a:buFontTx/>
              <a:buChar char="-"/>
            </a:pPr>
            <a:r>
              <a:rPr lang="nl-NL" sz="2000" dirty="0" smtClean="0">
                <a:latin typeface="Montserrat Light" panose="00000400000000000000" pitchFamily="50" charset="0"/>
              </a:rPr>
              <a:t>Website verder optimaliseren en voorzien van nieuwe content</a:t>
            </a:r>
          </a:p>
          <a:p>
            <a:pPr marL="342900" indent="-342900" algn="l">
              <a:buFontTx/>
              <a:buChar char="-"/>
            </a:pPr>
            <a:r>
              <a:rPr lang="nl-NL" sz="2000" dirty="0" smtClean="0">
                <a:latin typeface="Montserrat Light" panose="00000400000000000000" pitchFamily="50" charset="0"/>
              </a:rPr>
              <a:t>Online campagnes gericht op de doelgroepen </a:t>
            </a:r>
          </a:p>
          <a:p>
            <a:pPr marL="342900" indent="-342900" algn="l">
              <a:buFontTx/>
              <a:buChar char="-"/>
            </a:pPr>
            <a:r>
              <a:rPr lang="nl-NL" sz="2000" dirty="0" smtClean="0">
                <a:latin typeface="Montserrat Light" panose="00000400000000000000" pitchFamily="50" charset="0"/>
              </a:rPr>
              <a:t>Sallandse Heuvelrug in perspectief video </a:t>
            </a:r>
          </a:p>
          <a:p>
            <a:pPr marL="342900" indent="-342900" algn="l">
              <a:buFontTx/>
              <a:buChar char="-"/>
            </a:pPr>
            <a:r>
              <a:rPr lang="nl-NL" sz="2000" dirty="0" smtClean="0">
                <a:latin typeface="Montserrat Light" panose="00000400000000000000" pitchFamily="50" charset="0"/>
              </a:rPr>
              <a:t>Toolkit ondernemers met foto – en videomateriaal </a:t>
            </a:r>
          </a:p>
          <a:p>
            <a:pPr marL="342900" indent="-342900" algn="l">
              <a:buFontTx/>
              <a:buChar char="-"/>
            </a:pPr>
            <a:r>
              <a:rPr lang="nl-NL" sz="2000" dirty="0" smtClean="0">
                <a:latin typeface="Montserrat Light" panose="00000400000000000000" pitchFamily="50" charset="0"/>
              </a:rPr>
              <a:t>Samenwerking Holland National </a:t>
            </a:r>
            <a:r>
              <a:rPr lang="nl-NL" sz="2000" dirty="0" err="1" smtClean="0">
                <a:latin typeface="Montserrat Light" panose="00000400000000000000" pitchFamily="50" charset="0"/>
              </a:rPr>
              <a:t>Parks</a:t>
            </a:r>
            <a:r>
              <a:rPr lang="nl-NL" sz="2000" dirty="0" smtClean="0">
                <a:latin typeface="Montserrat Light" panose="00000400000000000000" pitchFamily="50" charset="0"/>
              </a:rPr>
              <a:t> </a:t>
            </a:r>
            <a:r>
              <a:rPr lang="nl-NL" sz="2000" dirty="0" err="1" smtClean="0">
                <a:latin typeface="Montserrat Light" panose="00000400000000000000" pitchFamily="50" charset="0"/>
              </a:rPr>
              <a:t>oa</a:t>
            </a:r>
            <a:r>
              <a:rPr lang="nl-NL" sz="2000" dirty="0" smtClean="0">
                <a:latin typeface="Montserrat Light" panose="00000400000000000000" pitchFamily="50" charset="0"/>
              </a:rPr>
              <a:t> publicatie in Libelle, ANWB, </a:t>
            </a:r>
            <a:r>
              <a:rPr lang="nl-NL" sz="2000" dirty="0" err="1" smtClean="0">
                <a:latin typeface="Montserrat Light" panose="00000400000000000000" pitchFamily="50" charset="0"/>
              </a:rPr>
              <a:t>Quest</a:t>
            </a:r>
            <a:r>
              <a:rPr lang="nl-NL" sz="2000" dirty="0" smtClean="0">
                <a:latin typeface="Montserrat Light" panose="00000400000000000000" pitchFamily="50" charset="0"/>
              </a:rPr>
              <a:t>, National </a:t>
            </a:r>
            <a:r>
              <a:rPr lang="nl-NL" sz="2000" dirty="0" err="1" smtClean="0">
                <a:latin typeface="Montserrat Light" panose="00000400000000000000" pitchFamily="50" charset="0"/>
              </a:rPr>
              <a:t>Geographic</a:t>
            </a:r>
            <a:r>
              <a:rPr lang="nl-NL" sz="2000" dirty="0" smtClean="0">
                <a:latin typeface="Montserrat Light" panose="00000400000000000000" pitchFamily="50" charset="0"/>
              </a:rPr>
              <a:t> </a:t>
            </a:r>
          </a:p>
          <a:p>
            <a:pPr marL="342900" indent="-342900" algn="l">
              <a:buFontTx/>
              <a:buChar char="-"/>
            </a:pPr>
            <a:r>
              <a:rPr lang="nl-NL" sz="2000" dirty="0" smtClean="0">
                <a:latin typeface="Montserrat Light" panose="00000400000000000000" pitchFamily="50" charset="0"/>
              </a:rPr>
              <a:t>Samenwerking </a:t>
            </a:r>
            <a:r>
              <a:rPr lang="nl-NL" sz="2000" dirty="0" err="1" smtClean="0">
                <a:latin typeface="Montserrat Light" panose="00000400000000000000" pitchFamily="50" charset="0"/>
              </a:rPr>
              <a:t>VisitOost</a:t>
            </a:r>
            <a:r>
              <a:rPr lang="nl-NL" sz="2000" dirty="0" smtClean="0">
                <a:latin typeface="Montserrat Light" panose="00000400000000000000" pitchFamily="50" charset="0"/>
              </a:rPr>
              <a:t>, Salland en Twente Marketing </a:t>
            </a:r>
          </a:p>
          <a:p>
            <a:pPr marL="342900" indent="-342900" algn="l">
              <a:buFontTx/>
              <a:buChar char="-"/>
            </a:pPr>
            <a:r>
              <a:rPr lang="nl-NL" sz="2000" dirty="0" smtClean="0">
                <a:latin typeface="Montserrat Light" panose="00000400000000000000" pitchFamily="50" charset="0"/>
              </a:rPr>
              <a:t>Versturen nieuwsbrieven</a:t>
            </a:r>
          </a:p>
          <a:p>
            <a:pPr marL="342900" indent="-342900" algn="l">
              <a:buFontTx/>
              <a:buChar char="-"/>
            </a:pPr>
            <a:endParaRPr lang="nl-NL" sz="2000" dirty="0">
              <a:solidFill>
                <a:srgbClr val="33CCFF"/>
              </a:solidFill>
              <a:latin typeface="Montserrat" panose="00000800000000000000" pitchFamily="50" charset="0"/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5349874"/>
            <a:ext cx="12192000" cy="1508125"/>
          </a:xfrm>
          <a:prstGeom prst="rect">
            <a:avLst/>
          </a:prstGeom>
        </p:spPr>
      </p:pic>
      <p:pic>
        <p:nvPicPr>
          <p:cNvPr id="6" name="Afbeelding 5" descr="X:\Salland Marketing\Promotie Marketing\Rik\Sallandse Heuvelrug\2021\Logo\NP-SHTR-LOGOSET\NP-SHTR\JPG\NP-SHTR-RGB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7420" y="565852"/>
            <a:ext cx="2716999" cy="534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Afbeelding 6" descr="X:\Salland Marketing\Promotie Marketing\Rik\Sallandse Heuvelrug\Logo's\Golfjes en elementen\NP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098" y="390435"/>
            <a:ext cx="1308599" cy="8091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74496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678094"/>
            <a:ext cx="9144000" cy="904126"/>
          </a:xfrm>
        </p:spPr>
        <p:txBody>
          <a:bodyPr>
            <a:normAutofit fontScale="90000"/>
          </a:bodyPr>
          <a:lstStyle/>
          <a:p>
            <a:r>
              <a:rPr lang="nl-NL" dirty="0" smtClean="0">
                <a:solidFill>
                  <a:srgbClr val="CC3399"/>
                </a:solidFill>
                <a:latin typeface="Montserrat" panose="00000800000000000000" pitchFamily="50" charset="0"/>
              </a:rPr>
              <a:t>Vragen? </a:t>
            </a:r>
            <a:endParaRPr lang="nl-NL" dirty="0">
              <a:solidFill>
                <a:srgbClr val="CC3399"/>
              </a:solidFill>
              <a:latin typeface="Montserrat" panose="00000800000000000000" pitchFamily="50" charset="0"/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5349874"/>
            <a:ext cx="12192000" cy="1508125"/>
          </a:xfrm>
          <a:prstGeom prst="rect">
            <a:avLst/>
          </a:prstGeom>
        </p:spPr>
      </p:pic>
      <p:pic>
        <p:nvPicPr>
          <p:cNvPr id="6" name="Afbeelding 5" descr="X:\Salland Marketing\Promotie Marketing\Rik\Sallandse Heuvelrug\2021\Logo\NP-SHTR-LOGOSET\NP-SHTR\JPG\NP-SHTR-RGB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1807" y="232714"/>
            <a:ext cx="2716999" cy="534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Afbeelding 6" descr="X:\Salland Marketing\Promotie Marketing\Rik\Sallandse Heuvelrug\Logo's\Golfjes en elementen\NP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904" y="95190"/>
            <a:ext cx="1308599" cy="80917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kstvak 2"/>
          <p:cNvSpPr txBox="1"/>
          <p:nvPr/>
        </p:nvSpPr>
        <p:spPr>
          <a:xfrm>
            <a:off x="1294544" y="3544584"/>
            <a:ext cx="48288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>
                <a:latin typeface="Montserrat" panose="00000800000000000000" pitchFamily="50" charset="0"/>
              </a:rPr>
              <a:t>Rik Smienk </a:t>
            </a:r>
            <a:br>
              <a:rPr lang="nl-NL" dirty="0" smtClean="0">
                <a:latin typeface="Montserrat" panose="00000800000000000000" pitchFamily="50" charset="0"/>
              </a:rPr>
            </a:br>
            <a:r>
              <a:rPr lang="nl-NL" dirty="0" smtClean="0">
                <a:latin typeface="Montserrat" panose="00000800000000000000" pitchFamily="50" charset="0"/>
                <a:hlinkClick r:id="rId5"/>
              </a:rPr>
              <a:t>rsmienk@marketingoost.nl</a:t>
            </a:r>
            <a:endParaRPr lang="nl-NL" dirty="0" smtClean="0">
              <a:latin typeface="Montserrat" panose="00000800000000000000" pitchFamily="50" charset="0"/>
            </a:endParaRPr>
          </a:p>
          <a:p>
            <a:r>
              <a:rPr lang="nl-NL" dirty="0" smtClean="0">
                <a:latin typeface="Montserrat" panose="00000800000000000000" pitchFamily="50" charset="0"/>
              </a:rPr>
              <a:t>06-12208972</a:t>
            </a:r>
            <a:endParaRPr lang="nl-NL" dirty="0">
              <a:latin typeface="Montserrat" panose="000008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3503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1" y="852627"/>
            <a:ext cx="9144000" cy="452191"/>
          </a:xfrm>
        </p:spPr>
        <p:txBody>
          <a:bodyPr>
            <a:normAutofit fontScale="90000"/>
          </a:bodyPr>
          <a:lstStyle/>
          <a:p>
            <a:r>
              <a:rPr lang="nl-NL" dirty="0" smtClean="0">
                <a:solidFill>
                  <a:srgbClr val="CC3399"/>
                </a:solidFill>
                <a:latin typeface="Montserrat" panose="00000800000000000000" pitchFamily="50" charset="0"/>
              </a:rPr>
              <a:t> Merkwaarden </a:t>
            </a:r>
            <a:endParaRPr lang="nl-NL" dirty="0">
              <a:solidFill>
                <a:srgbClr val="CC3399"/>
              </a:solidFill>
              <a:latin typeface="Montserrat" panose="00000800000000000000" pitchFamily="50" charset="0"/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5349874"/>
            <a:ext cx="12192000" cy="1508125"/>
          </a:xfrm>
          <a:prstGeom prst="rect">
            <a:avLst/>
          </a:prstGeom>
        </p:spPr>
      </p:pic>
      <p:pic>
        <p:nvPicPr>
          <p:cNvPr id="8" name="Afbeelding 7" descr="X:\Salland Marketing\Promotie Marketing\Rik\Sallandse Heuvelrug\2021\Logo\NP-SHTR-LOGOSET\NP-SHTR\JPG\NP-SHTR-RGB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585564"/>
            <a:ext cx="2716999" cy="534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Afbeelding 8" descr="X:\Salland Marketing\Promotie Marketing\Rik\Sallandse Heuvelrug\Logo's\Golfjes en elementen\NP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701" y="585564"/>
            <a:ext cx="1308599" cy="809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Afbeelding 9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10" t="35579" r="26694" b="16181"/>
          <a:stretch/>
        </p:blipFill>
        <p:spPr bwMode="auto">
          <a:xfrm>
            <a:off x="7462295" y="1771742"/>
            <a:ext cx="4027805" cy="29260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Rechthoek 2"/>
          <p:cNvSpPr/>
          <p:nvPr/>
        </p:nvSpPr>
        <p:spPr>
          <a:xfrm>
            <a:off x="1106185" y="1528237"/>
            <a:ext cx="5828872" cy="3352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dirty="0">
                <a:latin typeface="Montserrat Light" panose="000004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De kern van wat de Sallandse Heuvelrug &amp; Twents </a:t>
            </a:r>
            <a:r>
              <a:rPr lang="nl-NL" dirty="0" err="1" smtClean="0">
                <a:latin typeface="Montserrat Light" panose="000004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Reggedal</a:t>
            </a:r>
            <a:r>
              <a:rPr lang="nl-NL" dirty="0">
                <a:latin typeface="Montserrat Light" panose="000004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dirty="0" smtClean="0">
                <a:latin typeface="Montserrat Light" panose="000004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is:  Hartelijk,  </a:t>
            </a:r>
            <a:r>
              <a:rPr lang="nl-NL" dirty="0">
                <a:latin typeface="Montserrat Light" panose="000004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g</a:t>
            </a:r>
            <a:r>
              <a:rPr lang="nl-NL" dirty="0" smtClean="0">
                <a:latin typeface="Montserrat Light" panose="000004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astvrij</a:t>
            </a:r>
            <a:r>
              <a:rPr lang="nl-NL" dirty="0">
                <a:latin typeface="Montserrat Light" panose="000004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, prettig, sociaal </a:t>
            </a:r>
            <a:br>
              <a:rPr lang="nl-NL" dirty="0">
                <a:latin typeface="Montserrat Light" panose="000004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nl-NL" dirty="0">
                <a:latin typeface="Montserrat Light" panose="000004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en een ongedwongen sfeer. Hier wordt een ‘rode rand’ aan toegevoegd. Meer zichtbaarheid, </a:t>
            </a:r>
            <a:br>
              <a:rPr lang="nl-NL" dirty="0">
                <a:latin typeface="Montserrat Light" panose="000004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nl-NL" dirty="0">
                <a:latin typeface="Montserrat Light" panose="000004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meer laten zien wat we hebben, meer lef, meer vernieuwing etc. </a:t>
            </a:r>
            <a:br>
              <a:rPr lang="nl-NL" dirty="0">
                <a:latin typeface="Montserrat Light" panose="000004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nl-NL" dirty="0">
                <a:latin typeface="Montserrat Light" panose="000004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nl-NL" dirty="0">
                <a:latin typeface="Montserrat Light" panose="000004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nl-NL" dirty="0">
                <a:latin typeface="Montserrat Light" panose="000004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Dit hoeft niet persé avontuurlijk te zijn maar wel meer extravert </a:t>
            </a:r>
            <a:r>
              <a:rPr lang="nl-NL" dirty="0" smtClean="0">
                <a:latin typeface="Montserrat Light" panose="000004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en </a:t>
            </a:r>
            <a:r>
              <a:rPr lang="nl-NL" dirty="0">
                <a:latin typeface="Montserrat Light" panose="000004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duidelijker dan nu. We hebben de rode rand nodig om het gebied </a:t>
            </a:r>
            <a:br>
              <a:rPr lang="nl-NL" dirty="0">
                <a:latin typeface="Montserrat Light" panose="000004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nl-NL" dirty="0">
                <a:latin typeface="Montserrat Light" panose="000004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beter op de kaart te zetten. </a:t>
            </a:r>
          </a:p>
        </p:txBody>
      </p:sp>
    </p:spTree>
    <p:extLst>
      <p:ext uri="{BB962C8B-B14F-4D97-AF65-F5344CB8AC3E}">
        <p14:creationId xmlns:p14="http://schemas.microsoft.com/office/powerpoint/2010/main" val="3562947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441807" y="1478767"/>
            <a:ext cx="9144000" cy="247052"/>
          </a:xfrm>
        </p:spPr>
        <p:txBody>
          <a:bodyPr>
            <a:normAutofit fontScale="90000"/>
          </a:bodyPr>
          <a:lstStyle/>
          <a:p>
            <a:r>
              <a:rPr lang="nl-NL" dirty="0" smtClean="0">
                <a:solidFill>
                  <a:srgbClr val="CC3399"/>
                </a:solidFill>
                <a:latin typeface="Montserrat" panose="00000800000000000000" pitchFamily="50" charset="0"/>
              </a:rPr>
              <a:t>Doelgroepen </a:t>
            </a:r>
            <a:endParaRPr lang="nl-NL" dirty="0">
              <a:solidFill>
                <a:srgbClr val="CC3399"/>
              </a:solidFill>
              <a:latin typeface="Montserrat" panose="00000800000000000000" pitchFamily="50" charset="0"/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5349874"/>
            <a:ext cx="12192000" cy="1508125"/>
          </a:xfrm>
          <a:prstGeom prst="rect">
            <a:avLst/>
          </a:prstGeom>
        </p:spPr>
      </p:pic>
      <p:sp>
        <p:nvSpPr>
          <p:cNvPr id="6" name="Ondertitel 5"/>
          <p:cNvSpPr>
            <a:spLocks noGrp="1"/>
          </p:cNvSpPr>
          <p:nvPr>
            <p:ph type="subTitle" idx="1"/>
          </p:nvPr>
        </p:nvSpPr>
        <p:spPr>
          <a:xfrm>
            <a:off x="1524000" y="2252029"/>
            <a:ext cx="9144000" cy="3971037"/>
          </a:xfrm>
        </p:spPr>
        <p:txBody>
          <a:bodyPr>
            <a:normAutofit fontScale="55000" lnSpcReduction="20000"/>
          </a:bodyPr>
          <a:lstStyle/>
          <a:p>
            <a:pPr algn="l"/>
            <a:r>
              <a:rPr lang="nl-NL" sz="3300" dirty="0" smtClean="0">
                <a:latin typeface="Montserrat Light" panose="00000400000000000000" pitchFamily="50" charset="0"/>
                <a:cs typeface="Aharoni" panose="02010803020104030203" pitchFamily="2" charset="-79"/>
              </a:rPr>
              <a:t>Anne: het </a:t>
            </a:r>
            <a:r>
              <a:rPr lang="nl-NL" sz="3300" dirty="0">
                <a:latin typeface="Montserrat Light" panose="00000400000000000000" pitchFamily="50" charset="0"/>
                <a:cs typeface="Aharoni" panose="02010803020104030203" pitchFamily="2" charset="-79"/>
              </a:rPr>
              <a:t>jonge gezin </a:t>
            </a:r>
            <a:r>
              <a:rPr lang="nl-NL" sz="3300" dirty="0" smtClean="0">
                <a:latin typeface="Montserrat Light" panose="00000400000000000000" pitchFamily="50" charset="0"/>
                <a:cs typeface="Aharoni" panose="02010803020104030203" pitchFamily="2" charset="-79"/>
              </a:rPr>
              <a:t>, informeren en inspireren als ze in het gebied zijn. Wat te doen met kinderen. </a:t>
            </a:r>
            <a:br>
              <a:rPr lang="nl-NL" sz="3300" dirty="0" smtClean="0">
                <a:latin typeface="Montserrat Light" panose="00000400000000000000" pitchFamily="50" charset="0"/>
                <a:cs typeface="Aharoni" panose="02010803020104030203" pitchFamily="2" charset="-79"/>
              </a:rPr>
            </a:br>
            <a:endParaRPr lang="nl-NL" sz="3300" dirty="0">
              <a:latin typeface="Montserrat Light" panose="00000400000000000000" pitchFamily="50" charset="0"/>
              <a:cs typeface="Aharoni" panose="02010803020104030203" pitchFamily="2" charset="-79"/>
            </a:endParaRPr>
          </a:p>
          <a:p>
            <a:pPr algn="l"/>
            <a:r>
              <a:rPr lang="nl-NL" sz="3300" dirty="0" smtClean="0">
                <a:latin typeface="Montserrat Light" panose="00000400000000000000" pitchFamily="50" charset="0"/>
                <a:cs typeface="Aharoni" panose="02010803020104030203" pitchFamily="2" charset="-79"/>
              </a:rPr>
              <a:t>Mark: </a:t>
            </a:r>
            <a:r>
              <a:rPr lang="nl-NL" sz="3300" dirty="0">
                <a:latin typeface="Montserrat Light" panose="00000400000000000000" pitchFamily="50" charset="0"/>
                <a:cs typeface="Aharoni" panose="02010803020104030203" pitchFamily="2" charset="-79"/>
              </a:rPr>
              <a:t>de sportieve </a:t>
            </a:r>
            <a:r>
              <a:rPr lang="nl-NL" sz="3300" dirty="0" smtClean="0">
                <a:latin typeface="Montserrat Light" panose="00000400000000000000" pitchFamily="50" charset="0"/>
                <a:cs typeface="Aharoni" panose="02010803020104030203" pitchFamily="2" charset="-79"/>
              </a:rPr>
              <a:t>fietser, vooral buiten hoogseizoen bereiken</a:t>
            </a:r>
            <a:endParaRPr lang="nl-NL" sz="3300" dirty="0">
              <a:latin typeface="Montserrat Light" panose="00000400000000000000" pitchFamily="50" charset="0"/>
              <a:cs typeface="Aharoni" panose="02010803020104030203" pitchFamily="2" charset="-79"/>
            </a:endParaRPr>
          </a:p>
          <a:p>
            <a:pPr algn="l"/>
            <a:r>
              <a:rPr lang="nl-NL" sz="3300" dirty="0" smtClean="0">
                <a:latin typeface="Montserrat Light" panose="00000400000000000000" pitchFamily="50" charset="0"/>
                <a:cs typeface="Aharoni" panose="02010803020104030203" pitchFamily="2" charset="-79"/>
              </a:rPr>
              <a:t>Mountainbiken, wielrennen, actief in de natuur. </a:t>
            </a:r>
            <a:br>
              <a:rPr lang="nl-NL" sz="3300" dirty="0" smtClean="0">
                <a:latin typeface="Montserrat Light" panose="00000400000000000000" pitchFamily="50" charset="0"/>
                <a:cs typeface="Aharoni" panose="02010803020104030203" pitchFamily="2" charset="-79"/>
              </a:rPr>
            </a:br>
            <a:r>
              <a:rPr lang="nl-NL" sz="3300" dirty="0" smtClean="0">
                <a:latin typeface="Montserrat Light" panose="00000400000000000000" pitchFamily="50" charset="0"/>
                <a:cs typeface="Aharoni" panose="02010803020104030203" pitchFamily="2" charset="-79"/>
              </a:rPr>
              <a:t/>
            </a:r>
            <a:br>
              <a:rPr lang="nl-NL" sz="3300" dirty="0" smtClean="0">
                <a:latin typeface="Montserrat Light" panose="00000400000000000000" pitchFamily="50" charset="0"/>
                <a:cs typeface="Aharoni" panose="02010803020104030203" pitchFamily="2" charset="-79"/>
              </a:rPr>
            </a:br>
            <a:r>
              <a:rPr lang="nl-NL" sz="3300" dirty="0" smtClean="0">
                <a:latin typeface="Montserrat Light" panose="00000400000000000000" pitchFamily="50" charset="0"/>
                <a:cs typeface="Aharoni" panose="02010803020104030203" pitchFamily="2" charset="-79"/>
              </a:rPr>
              <a:t/>
            </a:r>
            <a:br>
              <a:rPr lang="nl-NL" sz="3300" dirty="0" smtClean="0">
                <a:latin typeface="Montserrat Light" panose="00000400000000000000" pitchFamily="50" charset="0"/>
                <a:cs typeface="Aharoni" panose="02010803020104030203" pitchFamily="2" charset="-79"/>
              </a:rPr>
            </a:br>
            <a:r>
              <a:rPr lang="nl-NL" sz="3300" dirty="0" smtClean="0">
                <a:latin typeface="Montserrat Light" panose="00000400000000000000" pitchFamily="50" charset="0"/>
                <a:cs typeface="Aharoni" panose="02010803020104030203" pitchFamily="2" charset="-79"/>
              </a:rPr>
              <a:t>Wilma: </a:t>
            </a:r>
            <a:r>
              <a:rPr lang="nl-NL" sz="3300" dirty="0">
                <a:latin typeface="Montserrat Light" panose="00000400000000000000" pitchFamily="50" charset="0"/>
                <a:cs typeface="Aharoni" panose="02010803020104030203" pitchFamily="2" charset="-79"/>
              </a:rPr>
              <a:t>de </a:t>
            </a:r>
            <a:r>
              <a:rPr lang="nl-NL" sz="3300" dirty="0" smtClean="0">
                <a:latin typeface="Montserrat Light" panose="00000400000000000000" pitchFamily="50" charset="0"/>
                <a:cs typeface="Aharoni" panose="02010803020104030203" pitchFamily="2" charset="-79"/>
              </a:rPr>
              <a:t>natuurliefhebber, vooral buiten hoogseizoen bereiken</a:t>
            </a:r>
            <a:endParaRPr lang="nl-NL" sz="3300" dirty="0">
              <a:latin typeface="Montserrat Light" panose="00000400000000000000" pitchFamily="50" charset="0"/>
              <a:cs typeface="Aharoni" panose="02010803020104030203" pitchFamily="2" charset="-79"/>
            </a:endParaRPr>
          </a:p>
          <a:p>
            <a:pPr algn="l"/>
            <a:r>
              <a:rPr lang="nl-NL" sz="3300" dirty="0" smtClean="0">
                <a:latin typeface="Montserrat Light" panose="00000400000000000000" pitchFamily="50" charset="0"/>
              </a:rPr>
              <a:t>Natuurbeleving/ cultuurhistorie </a:t>
            </a:r>
            <a:br>
              <a:rPr lang="nl-NL" sz="3300" dirty="0" smtClean="0">
                <a:latin typeface="Montserrat Light" panose="00000400000000000000" pitchFamily="50" charset="0"/>
              </a:rPr>
            </a:br>
            <a:r>
              <a:rPr lang="nl-NL" sz="3300" dirty="0" smtClean="0">
                <a:latin typeface="Montserrat Light" panose="00000400000000000000" pitchFamily="50" charset="0"/>
              </a:rPr>
              <a:t/>
            </a:r>
            <a:br>
              <a:rPr lang="nl-NL" sz="3300" dirty="0" smtClean="0">
                <a:latin typeface="Montserrat Light" panose="00000400000000000000" pitchFamily="50" charset="0"/>
              </a:rPr>
            </a:br>
            <a:r>
              <a:rPr lang="nl-NL" sz="3300" dirty="0" smtClean="0">
                <a:latin typeface="Montserrat Light" panose="00000400000000000000" pitchFamily="50" charset="0"/>
              </a:rPr>
              <a:t/>
            </a:r>
            <a:br>
              <a:rPr lang="nl-NL" sz="3300" dirty="0" smtClean="0">
                <a:latin typeface="Montserrat Light" panose="00000400000000000000" pitchFamily="50" charset="0"/>
              </a:rPr>
            </a:br>
            <a:r>
              <a:rPr lang="nl-NL" sz="3300" dirty="0" smtClean="0">
                <a:latin typeface="Montserrat Light" panose="00000400000000000000" pitchFamily="50" charset="0"/>
              </a:rPr>
              <a:t>We </a:t>
            </a:r>
            <a:r>
              <a:rPr lang="nl-NL" sz="3300" dirty="0">
                <a:latin typeface="Montserrat Light" panose="00000400000000000000" pitchFamily="50" charset="0"/>
              </a:rPr>
              <a:t>willen meer betrokkenheid creëren bij de bewoners van het gebied waaronder de ondernemers. </a:t>
            </a:r>
          </a:p>
          <a:p>
            <a:pPr algn="l"/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endParaRPr lang="nl-NL" dirty="0"/>
          </a:p>
          <a:p>
            <a:endParaRPr lang="nl-NL" dirty="0"/>
          </a:p>
        </p:txBody>
      </p:sp>
      <p:pic>
        <p:nvPicPr>
          <p:cNvPr id="7" name="Afbeelding 6" descr="X:\Salland Marketing\Promotie Marketing\Rik\Sallandse Heuvelrug\2021\Logo\NP-SHTR-LOGOSET\NP-SHTR\JPG\NP-SHTR-RGB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2903" y="318500"/>
            <a:ext cx="2716999" cy="534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Afbeelding 7" descr="X:\Salland Marketing\Promotie Marketing\Rik\Sallandse Heuvelrug\Logo's\Golfjes en elementen\NP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098" y="390435"/>
            <a:ext cx="1308599" cy="8091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33130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44548" y="1509828"/>
            <a:ext cx="9144000" cy="308697"/>
          </a:xfrm>
        </p:spPr>
        <p:txBody>
          <a:bodyPr>
            <a:normAutofit fontScale="90000"/>
          </a:bodyPr>
          <a:lstStyle/>
          <a:p>
            <a:r>
              <a:rPr lang="nl-NL" dirty="0" smtClean="0">
                <a:solidFill>
                  <a:srgbClr val="CC3399"/>
                </a:solidFill>
                <a:latin typeface="Montserrat" panose="00000800000000000000" pitchFamily="50" charset="0"/>
              </a:rPr>
              <a:t>Doelstelling </a:t>
            </a:r>
            <a:endParaRPr lang="nl-NL" dirty="0">
              <a:solidFill>
                <a:srgbClr val="CC3399"/>
              </a:solidFill>
              <a:latin typeface="Montserrat" panose="00000800000000000000" pitchFamily="50" charset="0"/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48" y="5226584"/>
            <a:ext cx="12192000" cy="1508125"/>
          </a:xfrm>
          <a:prstGeom prst="rect">
            <a:avLst/>
          </a:prstGeom>
        </p:spPr>
      </p:pic>
      <p:sp>
        <p:nvSpPr>
          <p:cNvPr id="7" name="Tekstvak 6"/>
          <p:cNvSpPr txBox="1"/>
          <p:nvPr/>
        </p:nvSpPr>
        <p:spPr>
          <a:xfrm>
            <a:off x="1202076" y="2393878"/>
            <a:ext cx="932893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/>
              <a:t>          </a:t>
            </a:r>
            <a:r>
              <a:rPr lang="nl-NL" dirty="0">
                <a:latin typeface="Montserrat Light" panose="00000400000000000000" pitchFamily="50" charset="0"/>
              </a:rPr>
              <a:t>      </a:t>
            </a:r>
            <a:r>
              <a:rPr lang="nl-NL" b="1" dirty="0">
                <a:latin typeface="Montserrat Light" panose="00000400000000000000" pitchFamily="50" charset="0"/>
              </a:rPr>
              <a:t>We willen (potentiële) bezoekers en bewoners in de informatie-, oriëntatie- en inspiratiefase kennis laten maken met NPSH &amp; TR waarbij een goede balans is in onze communicatie tussen recreëren en educatie</a:t>
            </a:r>
            <a:endParaRPr lang="nl-NL" dirty="0">
              <a:latin typeface="Montserrat Light" panose="00000400000000000000" pitchFamily="50" charset="0"/>
            </a:endParaRPr>
          </a:p>
          <a:p>
            <a:pPr algn="ctr"/>
            <a:r>
              <a:rPr lang="nl-NL" b="1" dirty="0">
                <a:latin typeface="Montserrat Light" panose="00000400000000000000" pitchFamily="50" charset="0"/>
              </a:rPr>
              <a:t>               en hen wijzen op de vele verschillende belevingsplekken die het gebied rijk is zodat de recreatiedruk over het gebied verspreid wordt. </a:t>
            </a:r>
            <a:endParaRPr lang="nl-NL" dirty="0">
              <a:latin typeface="Montserrat Light" panose="00000400000000000000" pitchFamily="50" charset="0"/>
            </a:endParaRPr>
          </a:p>
        </p:txBody>
      </p:sp>
      <p:pic>
        <p:nvPicPr>
          <p:cNvPr id="8" name="Afbeelding 7" descr="X:\Salland Marketing\Promotie Marketing\Rik\Sallandse Heuvelrug\2021\Logo\NP-SHTR-LOGOSET\NP-SHTR\JPG\NP-SHTR-RGB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2903" y="318500"/>
            <a:ext cx="2716999" cy="534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Afbeelding 8" descr="X:\Salland Marketing\Promotie Marketing\Rik\Sallandse Heuvelrug\Logo's\Golfjes en elementen\NP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098" y="390435"/>
            <a:ext cx="1308599" cy="8091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81377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400719"/>
            <a:ext cx="9181671" cy="489726"/>
          </a:xfrm>
        </p:spPr>
        <p:txBody>
          <a:bodyPr>
            <a:normAutofit fontScale="90000"/>
          </a:bodyPr>
          <a:lstStyle/>
          <a:p>
            <a:r>
              <a:rPr lang="nl-NL" dirty="0" smtClean="0">
                <a:solidFill>
                  <a:srgbClr val="CC3399"/>
                </a:solidFill>
                <a:latin typeface="Montserrat" panose="00000800000000000000" pitchFamily="50" charset="0"/>
              </a:rPr>
              <a:t>Marketingdoelstelling</a:t>
            </a:r>
            <a:endParaRPr lang="nl-NL" dirty="0">
              <a:solidFill>
                <a:srgbClr val="CC3399"/>
              </a:solidFill>
              <a:latin typeface="Montserrat" panose="00000800000000000000" pitchFamily="50" charset="0"/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5349874"/>
            <a:ext cx="12192000" cy="1508125"/>
          </a:xfrm>
          <a:prstGeom prst="rect">
            <a:avLst/>
          </a:prstGeom>
        </p:spPr>
      </p:pic>
      <p:sp>
        <p:nvSpPr>
          <p:cNvPr id="7" name="Tekstvak 6"/>
          <p:cNvSpPr txBox="1"/>
          <p:nvPr/>
        </p:nvSpPr>
        <p:spPr>
          <a:xfrm>
            <a:off x="1633590" y="2116476"/>
            <a:ext cx="9236468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000" dirty="0">
                <a:latin typeface="Montserrat Light" panose="00000400000000000000" pitchFamily="50" charset="0"/>
                <a:cs typeface="Aharoni" panose="02010803020104030203" pitchFamily="2" charset="-79"/>
              </a:rPr>
              <a:t>Het vergroten van de kennis van het gebied op educatief </a:t>
            </a:r>
            <a:r>
              <a:rPr lang="nl-NL" sz="2000" dirty="0" smtClean="0">
                <a:latin typeface="Montserrat Light" panose="00000400000000000000" pitchFamily="50" charset="0"/>
                <a:cs typeface="Aharoni" panose="02010803020104030203" pitchFamily="2" charset="-79"/>
              </a:rPr>
              <a:t>gebied.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000" dirty="0" smtClean="0">
                <a:latin typeface="Montserrat Light" panose="00000400000000000000" pitchFamily="50" charset="0"/>
                <a:cs typeface="Aharoni" panose="02010803020104030203" pitchFamily="2" charset="-79"/>
              </a:rPr>
              <a:t>Het </a:t>
            </a:r>
            <a:r>
              <a:rPr lang="nl-NL" sz="2000" dirty="0">
                <a:latin typeface="Montserrat Light" panose="00000400000000000000" pitchFamily="50" charset="0"/>
                <a:cs typeface="Aharoni" panose="02010803020104030203" pitchFamily="2" charset="-79"/>
              </a:rPr>
              <a:t>vergroten van de kennis van toeristisch recreatief aanbod van </a:t>
            </a:r>
            <a:r>
              <a:rPr lang="nl-NL" sz="2000" dirty="0" smtClean="0">
                <a:latin typeface="Montserrat Light" panose="00000400000000000000" pitchFamily="50" charset="0"/>
                <a:cs typeface="Aharoni" panose="02010803020104030203" pitchFamily="2" charset="-79"/>
              </a:rPr>
              <a:t>NSHR </a:t>
            </a:r>
            <a:r>
              <a:rPr lang="nl-NL" sz="2000" dirty="0">
                <a:latin typeface="Montserrat Light" panose="00000400000000000000" pitchFamily="50" charset="0"/>
                <a:cs typeface="Aharoni" panose="02010803020104030203" pitchFamily="2" charset="-79"/>
              </a:rPr>
              <a:t>&amp; TR </a:t>
            </a:r>
            <a:r>
              <a:rPr lang="nl-NL" sz="2000" dirty="0" smtClean="0">
                <a:latin typeface="Montserrat Light" panose="00000400000000000000" pitchFamily="50" charset="0"/>
                <a:cs typeface="Aharoni" panose="02010803020104030203" pitchFamily="2" charset="-79"/>
              </a:rPr>
              <a:t>nationaal.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000" dirty="0" smtClean="0">
                <a:latin typeface="Montserrat Light" panose="00000400000000000000" pitchFamily="50" charset="0"/>
                <a:cs typeface="Aharoni" panose="02010803020104030203" pitchFamily="2" charset="-79"/>
              </a:rPr>
              <a:t>Het </a:t>
            </a:r>
            <a:r>
              <a:rPr lang="nl-NL" sz="2000" dirty="0">
                <a:latin typeface="Montserrat Light" panose="00000400000000000000" pitchFamily="50" charset="0"/>
                <a:cs typeface="Aharoni" panose="02010803020104030203" pitchFamily="2" charset="-79"/>
              </a:rPr>
              <a:t>vergroten van de naamsbekendheid van Nationaal Park Sallandse Heuvelrug &amp; Twents </a:t>
            </a:r>
            <a:r>
              <a:rPr lang="nl-NL" sz="2000" dirty="0" err="1">
                <a:latin typeface="Montserrat Light" panose="00000400000000000000" pitchFamily="50" charset="0"/>
                <a:cs typeface="Aharoni" panose="02010803020104030203" pitchFamily="2" charset="-79"/>
              </a:rPr>
              <a:t>Reggedal</a:t>
            </a:r>
            <a:r>
              <a:rPr lang="nl-NL" sz="2000" dirty="0">
                <a:latin typeface="Montserrat Light" panose="00000400000000000000" pitchFamily="50" charset="0"/>
                <a:cs typeface="Aharoni" panose="02010803020104030203" pitchFamily="2" charset="-79"/>
              </a:rPr>
              <a:t> op nationaal en internationaal niveau. </a:t>
            </a:r>
            <a:endParaRPr lang="nl-NL" sz="2000" dirty="0" smtClean="0">
              <a:latin typeface="Montserrat Light" panose="00000400000000000000" pitchFamily="50" charset="0"/>
              <a:cs typeface="Aharoni" panose="02010803020104030203" pitchFamily="2" charset="-79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000" dirty="0" smtClean="0">
                <a:latin typeface="Montserrat Light" panose="00000400000000000000" pitchFamily="50" charset="0"/>
                <a:cs typeface="Aharoni" panose="02010803020104030203" pitchFamily="2" charset="-79"/>
              </a:rPr>
              <a:t>Het </a:t>
            </a:r>
            <a:r>
              <a:rPr lang="nl-NL" sz="2000" dirty="0">
                <a:latin typeface="Montserrat Light" panose="00000400000000000000" pitchFamily="50" charset="0"/>
                <a:cs typeface="Aharoni" panose="02010803020104030203" pitchFamily="2" charset="-79"/>
              </a:rPr>
              <a:t>vergroten van de binding met Sallandse Heuvelrug &amp; Twents </a:t>
            </a:r>
            <a:r>
              <a:rPr lang="nl-NL" sz="2000" dirty="0" err="1">
                <a:latin typeface="Montserrat Light" panose="00000400000000000000" pitchFamily="50" charset="0"/>
                <a:cs typeface="Aharoni" panose="02010803020104030203" pitchFamily="2" charset="-79"/>
              </a:rPr>
              <a:t>Reggedal</a:t>
            </a:r>
            <a:r>
              <a:rPr lang="nl-NL" sz="2000" dirty="0">
                <a:latin typeface="Montserrat Light" panose="00000400000000000000" pitchFamily="50" charset="0"/>
                <a:cs typeface="Aharoni" panose="02010803020104030203" pitchFamily="2" charset="-79"/>
              </a:rPr>
              <a:t> bij ondernemers en inwoners in de regio. </a:t>
            </a:r>
            <a:endParaRPr lang="nl-NL" sz="2000" dirty="0" smtClean="0">
              <a:latin typeface="Montserrat Light" panose="00000400000000000000" pitchFamily="50" charset="0"/>
              <a:cs typeface="Aharoni" panose="02010803020104030203" pitchFamily="2" charset="-79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000" dirty="0" smtClean="0">
                <a:latin typeface="Montserrat Light" panose="00000400000000000000" pitchFamily="50" charset="0"/>
                <a:cs typeface="Aharoni" panose="02010803020104030203" pitchFamily="2" charset="-79"/>
              </a:rPr>
              <a:t>Bij communicatie rekening houden spreiding in het gebied. </a:t>
            </a:r>
          </a:p>
          <a:p>
            <a:endParaRPr lang="nl-NL" sz="2000" dirty="0" smtClean="0">
              <a:latin typeface="Montserrat Light" panose="00000400000000000000" pitchFamily="50" charset="0"/>
              <a:cs typeface="Aharoni" panose="02010803020104030203" pitchFamily="2" charset="-79"/>
            </a:endParaRPr>
          </a:p>
          <a:p>
            <a:r>
              <a:rPr lang="nl-NL" sz="2000" dirty="0" smtClean="0">
                <a:latin typeface="Montserrat Light" panose="00000400000000000000" pitchFamily="50" charset="0"/>
                <a:cs typeface="Aharoni" panose="02010803020104030203" pitchFamily="2" charset="-79"/>
              </a:rPr>
              <a:t>Belangrijk</a:t>
            </a:r>
            <a:r>
              <a:rPr lang="nl-NL" sz="2000" dirty="0">
                <a:latin typeface="Montserrat Light" panose="00000400000000000000" pitchFamily="50" charset="0"/>
                <a:cs typeface="Aharoni" panose="02010803020104030203" pitchFamily="2" charset="-79"/>
              </a:rPr>
              <a:t>; het behalen van de doelstellingen gaat altijd hand in hand met een goede balans tussen recreëren en natuur. </a:t>
            </a:r>
            <a:r>
              <a:rPr lang="nl-NL" dirty="0">
                <a:latin typeface="Aharoni" panose="02010803020104030203" pitchFamily="2" charset="-79"/>
                <a:cs typeface="Aharoni" panose="02010803020104030203" pitchFamily="2" charset="-79"/>
              </a:rPr>
              <a:t/>
            </a:r>
            <a:br>
              <a:rPr lang="nl-NL" dirty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nl-NL" dirty="0"/>
              <a:t/>
            </a:r>
            <a:br>
              <a:rPr lang="nl-NL" dirty="0"/>
            </a:br>
            <a:endParaRPr lang="nl-NL" dirty="0"/>
          </a:p>
        </p:txBody>
      </p:sp>
      <p:pic>
        <p:nvPicPr>
          <p:cNvPr id="8" name="Afbeelding 7" descr="X:\Salland Marketing\Promotie Marketing\Rik\Sallandse Heuvelrug\2021\Logo\NP-SHTR-LOGOSET\NP-SHTR\JPG\NP-SHTR-RGB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1807" y="232714"/>
            <a:ext cx="2716999" cy="534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Afbeelding 8" descr="X:\Salland Marketing\Promotie Marketing\Rik\Sallandse Heuvelrug\Logo's\Golfjes en elementen\NP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098" y="390435"/>
            <a:ext cx="1308599" cy="8091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9706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390435"/>
            <a:ext cx="9144000" cy="462191"/>
          </a:xfrm>
        </p:spPr>
        <p:txBody>
          <a:bodyPr>
            <a:normAutofit fontScale="90000"/>
          </a:bodyPr>
          <a:lstStyle/>
          <a:p>
            <a:r>
              <a:rPr lang="nl-NL" dirty="0" smtClean="0">
                <a:solidFill>
                  <a:srgbClr val="CC3399"/>
                </a:solidFill>
                <a:latin typeface="Montserrat" panose="00000800000000000000" pitchFamily="50" charset="0"/>
              </a:rPr>
              <a:t>Strategie </a:t>
            </a:r>
            <a:endParaRPr lang="nl-NL" dirty="0">
              <a:solidFill>
                <a:srgbClr val="CC3399"/>
              </a:solidFill>
              <a:latin typeface="Montserrat" panose="00000800000000000000" pitchFamily="50" charset="0"/>
            </a:endParaRP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1047965"/>
            <a:ext cx="9144000" cy="4142662"/>
          </a:xfrm>
        </p:spPr>
        <p:txBody>
          <a:bodyPr>
            <a:normAutofit fontScale="25000" lnSpcReduction="20000"/>
          </a:bodyPr>
          <a:lstStyle/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nl-NL" sz="7200" dirty="0">
                <a:latin typeface="Montserrat Light" panose="00000400000000000000" pitchFamily="50" charset="0"/>
                <a:cs typeface="Aharoni" panose="02010803020104030203" pitchFamily="2" charset="-79"/>
              </a:rPr>
              <a:t>De activiteiten in het gebied beter onder de aandacht brengen bij de drie </a:t>
            </a:r>
            <a:r>
              <a:rPr lang="nl-NL" sz="7200" dirty="0" err="1" smtClean="0">
                <a:latin typeface="Montserrat Light" panose="00000400000000000000" pitchFamily="50" charset="0"/>
                <a:cs typeface="Aharoni" panose="02010803020104030203" pitchFamily="2" charset="-79"/>
              </a:rPr>
              <a:t>persona’s</a:t>
            </a:r>
            <a:r>
              <a:rPr lang="nl-NL" sz="7200" dirty="0" smtClean="0">
                <a:latin typeface="Montserrat Light" panose="00000400000000000000" pitchFamily="50" charset="0"/>
                <a:cs typeface="Aharoni" panose="02010803020104030203" pitchFamily="2" charset="-79"/>
              </a:rPr>
              <a:t>. </a:t>
            </a:r>
            <a:r>
              <a:rPr lang="nl-NL" sz="7200" dirty="0" smtClean="0">
                <a:latin typeface="Montserrat Light" panose="00000400000000000000" pitchFamily="50" charset="0"/>
                <a:cs typeface="Aharoni" panose="02010803020104030203" pitchFamily="2" charset="-79"/>
              </a:rPr>
              <a:t>Een </a:t>
            </a:r>
            <a:r>
              <a:rPr lang="nl-NL" sz="7200" dirty="0">
                <a:latin typeface="Montserrat Light" panose="00000400000000000000" pitchFamily="50" charset="0"/>
                <a:cs typeface="Aharoni" panose="02010803020104030203" pitchFamily="2" charset="-79"/>
              </a:rPr>
              <a:t>betere spreiding in het gebied door de bezoekers on- en offline hierover te informeren. </a:t>
            </a:r>
          </a:p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nl-NL" sz="7200" dirty="0">
                <a:latin typeface="Montserrat Light" panose="00000400000000000000" pitchFamily="50" charset="0"/>
                <a:cs typeface="Aharoni" panose="02010803020104030203" pitchFamily="2" charset="-79"/>
              </a:rPr>
              <a:t>Seizoenspreiding door de focus voornamelijk te leggen op campagnes in het voor- en najaar. </a:t>
            </a:r>
          </a:p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nl-NL" sz="7200" dirty="0" smtClean="0">
                <a:latin typeface="Montserrat Light" panose="00000400000000000000" pitchFamily="50" charset="0"/>
                <a:cs typeface="Aharoni" panose="02010803020104030203" pitchFamily="2" charset="-79"/>
              </a:rPr>
              <a:t>Er </a:t>
            </a:r>
            <a:r>
              <a:rPr lang="nl-NL" sz="7200" dirty="0">
                <a:latin typeface="Montserrat Light" panose="00000400000000000000" pitchFamily="50" charset="0"/>
                <a:cs typeface="Aharoni" panose="02010803020104030203" pitchFamily="2" charset="-79"/>
              </a:rPr>
              <a:t>wordt op nationaal en internationaal niveau meegelift op de inspanningen van </a:t>
            </a:r>
            <a:r>
              <a:rPr lang="nl-NL" sz="7200" dirty="0" err="1" smtClean="0">
                <a:latin typeface="Montserrat Light" panose="00000400000000000000" pitchFamily="50" charset="0"/>
                <a:cs typeface="Aharoni" panose="02010803020104030203" pitchFamily="2" charset="-79"/>
              </a:rPr>
              <a:t>VisitOost</a:t>
            </a:r>
            <a:r>
              <a:rPr lang="nl-NL" sz="7200" dirty="0">
                <a:latin typeface="Montserrat Light" panose="00000400000000000000" pitchFamily="50" charset="0"/>
                <a:cs typeface="Aharoni" panose="02010803020104030203" pitchFamily="2" charset="-79"/>
              </a:rPr>
              <a:t> </a:t>
            </a:r>
            <a:r>
              <a:rPr lang="nl-NL" sz="7200" dirty="0" smtClean="0">
                <a:latin typeface="Montserrat Light" panose="00000400000000000000" pitchFamily="50" charset="0"/>
                <a:cs typeface="Aharoni" panose="02010803020104030203" pitchFamily="2" charset="-79"/>
              </a:rPr>
              <a:t>en Holland National </a:t>
            </a:r>
            <a:r>
              <a:rPr lang="nl-NL" sz="7200" dirty="0" err="1" smtClean="0">
                <a:latin typeface="Montserrat Light" panose="00000400000000000000" pitchFamily="50" charset="0"/>
                <a:cs typeface="Aharoni" panose="02010803020104030203" pitchFamily="2" charset="-79"/>
              </a:rPr>
              <a:t>Parks</a:t>
            </a:r>
            <a:r>
              <a:rPr lang="nl-NL" sz="7200" dirty="0" smtClean="0">
                <a:latin typeface="Montserrat Light" panose="00000400000000000000" pitchFamily="50" charset="0"/>
                <a:cs typeface="Aharoni" panose="02010803020104030203" pitchFamily="2" charset="-79"/>
              </a:rPr>
              <a:t>. </a:t>
            </a:r>
            <a:endParaRPr lang="nl-NL" sz="7200" dirty="0">
              <a:latin typeface="Montserrat Light" panose="00000400000000000000" pitchFamily="50" charset="0"/>
              <a:cs typeface="Aharoni" panose="02010803020104030203" pitchFamily="2" charset="-79"/>
            </a:endParaRPr>
          </a:p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nl-NL" sz="7200" dirty="0">
                <a:latin typeface="Montserrat Light" panose="00000400000000000000" pitchFamily="50" charset="0"/>
                <a:cs typeface="Aharoni" panose="02010803020104030203" pitchFamily="2" charset="-79"/>
              </a:rPr>
              <a:t>Internationaal verloopt de branding via Das Andere Holland voor de Duitse markt en we liften mee met de NBTC Campagne die vanuit Gastvrij Overijssel mogelijk wordt gemaakt. </a:t>
            </a:r>
          </a:p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nl-NL" sz="7200" dirty="0">
                <a:latin typeface="Montserrat Light" panose="00000400000000000000" pitchFamily="50" charset="0"/>
                <a:cs typeface="Aharoni" panose="02010803020104030203" pitchFamily="2" charset="-79"/>
              </a:rPr>
              <a:t>Hierbij is er continu een goede samenhang tussen de speerpunten:  Gezondheid, vitaliteit, rust, uitdaging, avontuur, ruimte en natuur en is er een goede balans tussen recreatie en educatie. </a:t>
            </a:r>
            <a:r>
              <a:rPr lang="nl-NL" sz="4000" dirty="0">
                <a:solidFill>
                  <a:srgbClr val="FF0000"/>
                </a:solidFill>
                <a:latin typeface="Montserrat Light" panose="00000400000000000000" pitchFamily="50" charset="0"/>
                <a:cs typeface="Aharoni" panose="02010803020104030203" pitchFamily="2" charset="-79"/>
              </a:rPr>
              <a:t/>
            </a:r>
            <a:br>
              <a:rPr lang="nl-NL" sz="4000" dirty="0">
                <a:solidFill>
                  <a:srgbClr val="FF0000"/>
                </a:solidFill>
                <a:latin typeface="Montserrat Light" panose="00000400000000000000" pitchFamily="50" charset="0"/>
                <a:cs typeface="Aharoni" panose="02010803020104030203" pitchFamily="2" charset="-79"/>
              </a:rPr>
            </a:br>
            <a:r>
              <a:rPr lang="nl-NL" dirty="0"/>
              <a:t/>
            </a:r>
            <a:br>
              <a:rPr lang="nl-NL" dirty="0"/>
            </a:br>
            <a:endParaRPr lang="nl-NL" sz="1600" dirty="0"/>
          </a:p>
          <a:p>
            <a:pPr algn="l"/>
            <a:endParaRPr lang="en-US" dirty="0">
              <a:solidFill>
                <a:srgbClr val="B22891"/>
              </a:solidFill>
            </a:endParaRPr>
          </a:p>
          <a:p>
            <a:r>
              <a:rPr lang="nl-NL" dirty="0"/>
              <a:t> 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5349874"/>
            <a:ext cx="12192000" cy="1508125"/>
          </a:xfrm>
          <a:prstGeom prst="rect">
            <a:avLst/>
          </a:prstGeom>
        </p:spPr>
      </p:pic>
      <p:pic>
        <p:nvPicPr>
          <p:cNvPr id="6" name="Afbeelding 5" descr="X:\Salland Marketing\Promotie Marketing\Rik\Sallandse Heuvelrug\2021\Logo\NP-SHTR-LOGOSET\NP-SHTR\JPG\NP-SHTR-RGB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2903" y="318500"/>
            <a:ext cx="2716999" cy="534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Afbeelding 6" descr="X:\Salland Marketing\Promotie Marketing\Rik\Sallandse Heuvelrug\Logo's\Golfjes en elementen\NP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824" y="202700"/>
            <a:ext cx="1308599" cy="8091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15185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852756"/>
            <a:ext cx="9144000" cy="346854"/>
          </a:xfrm>
        </p:spPr>
        <p:txBody>
          <a:bodyPr>
            <a:normAutofit fontScale="90000"/>
          </a:bodyPr>
          <a:lstStyle/>
          <a:p>
            <a:r>
              <a:rPr lang="nl-NL" dirty="0" smtClean="0">
                <a:solidFill>
                  <a:srgbClr val="CC3399"/>
                </a:solidFill>
                <a:latin typeface="Montserrat" panose="00000800000000000000" pitchFamily="50" charset="0"/>
              </a:rPr>
              <a:t>Online </a:t>
            </a:r>
            <a:endParaRPr lang="nl-NL" dirty="0">
              <a:solidFill>
                <a:srgbClr val="CC3399"/>
              </a:solidFill>
              <a:latin typeface="Montserrat" panose="00000800000000000000" pitchFamily="50" charset="0"/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5349874"/>
            <a:ext cx="12192000" cy="1508125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205483" y="1674688"/>
            <a:ext cx="1022278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latin typeface="Montserrat Light" panose="00000400000000000000" pitchFamily="50" charset="0"/>
                <a:cs typeface="Aharoni" panose="02010803020104030203" pitchFamily="2" charset="-79"/>
              </a:rPr>
              <a:t>Doel inspireren, informeren, activeren en oriënteren</a:t>
            </a:r>
          </a:p>
          <a:p>
            <a:r>
              <a:rPr lang="nl-NL" dirty="0" smtClean="0">
                <a:latin typeface="Montserrat Light" panose="00000400000000000000" pitchFamily="50" charset="0"/>
                <a:cs typeface="Aharoni" panose="02010803020104030203" pitchFamily="2" charset="-79"/>
                <a:hlinkClick r:id="rId3"/>
              </a:rPr>
              <a:t>www.sallandseheuvelrug.nl</a:t>
            </a:r>
            <a:r>
              <a:rPr lang="nl-NL" dirty="0" smtClean="0">
                <a:latin typeface="Montserrat Light" panose="00000400000000000000" pitchFamily="50" charset="0"/>
                <a:cs typeface="Aharoni" panose="02010803020104030203" pitchFamily="2" charset="-79"/>
              </a:rPr>
              <a:t> , in 2020 110.000 bezoekers</a:t>
            </a:r>
            <a:r>
              <a:rPr lang="nl-NL" dirty="0" smtClean="0">
                <a:latin typeface="Montserrat Light" panose="00000400000000000000" pitchFamily="50" charset="0"/>
                <a:cs typeface="Aharoni" panose="02010803020104030203" pitchFamily="2" charset="-79"/>
              </a:rPr>
              <a:t/>
            </a:r>
            <a:br>
              <a:rPr lang="nl-NL" dirty="0" smtClean="0">
                <a:latin typeface="Montserrat Light" panose="00000400000000000000" pitchFamily="50" charset="0"/>
                <a:cs typeface="Aharoni" panose="02010803020104030203" pitchFamily="2" charset="-79"/>
              </a:rPr>
            </a:br>
            <a:endParaRPr lang="nl-NL" dirty="0">
              <a:latin typeface="Montserrat Light" panose="00000400000000000000" pitchFamily="50" charset="0"/>
              <a:cs typeface="Aharoni" panose="02010803020104030203" pitchFamily="2" charset="-79"/>
            </a:endParaRPr>
          </a:p>
          <a:p>
            <a:pPr marL="514350" indent="-514350">
              <a:buAutoNum type="arabicPeriod"/>
            </a:pPr>
            <a:r>
              <a:rPr lang="nl-NL" dirty="0">
                <a:latin typeface="Montserrat Light" panose="00000400000000000000" pitchFamily="50" charset="0"/>
                <a:cs typeface="Aharoni" panose="02010803020104030203" pitchFamily="2" charset="-79"/>
              </a:rPr>
              <a:t>het gebied (Nationaal Park) beter onder de aandacht brengen bij de verschillende segmenten door te informeren </a:t>
            </a:r>
            <a:r>
              <a:rPr lang="nl-NL" dirty="0" smtClean="0">
                <a:latin typeface="Montserrat Light" panose="00000400000000000000" pitchFamily="50" charset="0"/>
                <a:cs typeface="Aharoni" panose="02010803020104030203" pitchFamily="2" charset="-79"/>
              </a:rPr>
              <a:t>Wat </a:t>
            </a:r>
            <a:r>
              <a:rPr lang="nl-NL" dirty="0">
                <a:latin typeface="Montserrat Light" panose="00000400000000000000" pitchFamily="50" charset="0"/>
                <a:cs typeface="Aharoni" panose="02010803020104030203" pitchFamily="2" charset="-79"/>
              </a:rPr>
              <a:t>is een Nationaal Park? Wat wordt er gedaan om de natuur te beheren en te behouden? Rol van Natuurpartijen en waarom is dit van belang. Nieuws, educatie, organisatie/vrijwilligers informatie hebben daarom een prominente rol op de site. </a:t>
            </a:r>
          </a:p>
          <a:p>
            <a:pPr marL="514350" indent="-514350">
              <a:buAutoNum type="arabicPeriod"/>
            </a:pPr>
            <a:r>
              <a:rPr lang="nl-NL" dirty="0">
                <a:latin typeface="Montserrat Light" panose="00000400000000000000" pitchFamily="50" charset="0"/>
                <a:cs typeface="Aharoni" panose="02010803020104030203" pitchFamily="2" charset="-79"/>
              </a:rPr>
              <a:t>De activiteiten in het gebied beter onder de aandacht brengen bij de drie </a:t>
            </a:r>
            <a:r>
              <a:rPr lang="nl-NL" dirty="0" err="1">
                <a:latin typeface="Montserrat Light" panose="00000400000000000000" pitchFamily="50" charset="0"/>
                <a:cs typeface="Aharoni" panose="02010803020104030203" pitchFamily="2" charset="-79"/>
              </a:rPr>
              <a:t>persona’s</a:t>
            </a:r>
            <a:r>
              <a:rPr lang="nl-NL" dirty="0">
                <a:latin typeface="Montserrat Light" panose="00000400000000000000" pitchFamily="50" charset="0"/>
                <a:cs typeface="Aharoni" panose="02010803020104030203" pitchFamily="2" charset="-79"/>
              </a:rPr>
              <a:t> door te inspireren en activeren. </a:t>
            </a:r>
            <a:r>
              <a:rPr lang="nl-NL" dirty="0" smtClean="0">
                <a:latin typeface="Montserrat Light" panose="00000400000000000000" pitchFamily="50" charset="0"/>
                <a:cs typeface="Aharoni" panose="02010803020104030203" pitchFamily="2" charset="-79"/>
              </a:rPr>
              <a:t>Wat </a:t>
            </a:r>
            <a:r>
              <a:rPr lang="nl-NL" dirty="0">
                <a:latin typeface="Montserrat Light" panose="00000400000000000000" pitchFamily="50" charset="0"/>
                <a:cs typeface="Aharoni" panose="02010803020104030203" pitchFamily="2" charset="-79"/>
              </a:rPr>
              <a:t>is er vandaag te doen in het NPSH&amp;TR? Agenda, evenementen, tips/verhalen, routes en praktische informatie over het plannen van een bezoek hebben daarmee een prominente rol. </a:t>
            </a:r>
            <a:endParaRPr lang="nl-NL" dirty="0" smtClean="0">
              <a:latin typeface="Montserrat Light" panose="00000400000000000000" pitchFamily="50" charset="0"/>
              <a:cs typeface="Aharoni" panose="02010803020104030203" pitchFamily="2" charset="-79"/>
            </a:endParaRPr>
          </a:p>
          <a:p>
            <a:pPr marL="514350" indent="-514350">
              <a:buAutoNum type="arabicPeriod"/>
            </a:pPr>
            <a:r>
              <a:rPr lang="nl-NL" dirty="0" smtClean="0">
                <a:latin typeface="Montserrat Light" panose="00000400000000000000" pitchFamily="50" charset="0"/>
                <a:cs typeface="Aharoni" panose="02010803020104030203" pitchFamily="2" charset="-79"/>
              </a:rPr>
              <a:t>Website, nieuwsbrief, SEA/SEO Campagnes, facebook/ Instagram, nieuwe content ontwikkelen passend bij de doelgroep en SEO-</a:t>
            </a:r>
            <a:r>
              <a:rPr lang="nl-NL" dirty="0" err="1" smtClean="0">
                <a:latin typeface="Montserrat Light" panose="00000400000000000000" pitchFamily="50" charset="0"/>
                <a:cs typeface="Aharoni" panose="02010803020104030203" pitchFamily="2" charset="-79"/>
              </a:rPr>
              <a:t>proof</a:t>
            </a:r>
            <a:r>
              <a:rPr lang="nl-NL" dirty="0" smtClean="0">
                <a:latin typeface="Montserrat Light" panose="00000400000000000000" pitchFamily="50" charset="0"/>
                <a:cs typeface="Aharoni" panose="02010803020104030203" pitchFamily="2" charset="-79"/>
              </a:rPr>
              <a:t>. </a:t>
            </a:r>
            <a:r>
              <a:rPr lang="nl-NL" dirty="0"/>
              <a:t/>
            </a:r>
            <a:br>
              <a:rPr lang="nl-NL" dirty="0"/>
            </a:br>
            <a:endParaRPr lang="nl-NL" dirty="0"/>
          </a:p>
          <a:p>
            <a:endParaRPr lang="nl-NL" dirty="0"/>
          </a:p>
        </p:txBody>
      </p:sp>
      <p:pic>
        <p:nvPicPr>
          <p:cNvPr id="7" name="Afbeelding 6" descr="X:\Salland Marketing\Promotie Marketing\Rik\Sallandse Heuvelrug\2021\Logo\NP-SHTR-LOGOSET\NP-SHTR\JPG\NP-SHTR-RGB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2903" y="318500"/>
            <a:ext cx="2716999" cy="534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Afbeelding 7" descr="X:\Salland Marketing\Promotie Marketing\Rik\Sallandse Heuvelrug\Logo's\Golfjes en elementen\NP.pn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743" y="180976"/>
            <a:ext cx="1308599" cy="8091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23095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691996" y="797134"/>
            <a:ext cx="9144000" cy="346854"/>
          </a:xfrm>
        </p:spPr>
        <p:txBody>
          <a:bodyPr>
            <a:noAutofit/>
          </a:bodyPr>
          <a:lstStyle/>
          <a:p>
            <a:r>
              <a:rPr lang="nl-NL" sz="2800" dirty="0" smtClean="0">
                <a:solidFill>
                  <a:srgbClr val="CC3399"/>
                </a:solidFill>
                <a:latin typeface="Montserrat" panose="00000800000000000000" pitchFamily="50" charset="0"/>
              </a:rPr>
              <a:t>Online </a:t>
            </a:r>
            <a:r>
              <a:rPr lang="nl-NL" sz="2800" dirty="0">
                <a:solidFill>
                  <a:srgbClr val="CC3399"/>
                </a:solidFill>
                <a:latin typeface="Montserrat" panose="00000800000000000000" pitchFamily="50" charset="0"/>
              </a:rPr>
              <a:t/>
            </a:r>
            <a:br>
              <a:rPr lang="nl-NL" sz="2800" dirty="0">
                <a:solidFill>
                  <a:srgbClr val="CC3399"/>
                </a:solidFill>
                <a:latin typeface="Montserrat" panose="00000800000000000000" pitchFamily="50" charset="0"/>
              </a:rPr>
            </a:br>
            <a:r>
              <a:rPr lang="nl-NL" sz="2800" dirty="0" smtClean="0">
                <a:solidFill>
                  <a:srgbClr val="CC3399"/>
                </a:solidFill>
                <a:latin typeface="Montserrat" panose="00000800000000000000" pitchFamily="50" charset="0"/>
              </a:rPr>
              <a:t>informeren, inspireren, activeren</a:t>
            </a:r>
            <a:endParaRPr lang="nl-NL" sz="2800" dirty="0">
              <a:solidFill>
                <a:srgbClr val="CC3399"/>
              </a:solidFill>
              <a:latin typeface="Montserrat" panose="00000800000000000000" pitchFamily="50" charset="0"/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5349874"/>
            <a:ext cx="12192000" cy="1508125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132880" y="1160301"/>
            <a:ext cx="102227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/>
            </a:r>
            <a:br>
              <a:rPr lang="nl-NL" dirty="0"/>
            </a:br>
            <a:endParaRPr lang="nl-NL" dirty="0"/>
          </a:p>
          <a:p>
            <a:endParaRPr lang="nl-NL" dirty="0"/>
          </a:p>
        </p:txBody>
      </p:sp>
      <p:pic>
        <p:nvPicPr>
          <p:cNvPr id="7" name="Afbeelding 6" descr="X:\Salland Marketing\Promotie Marketing\Rik\Sallandse Heuvelrug\2021\Logo\NP-SHTR-LOGOSET\NP-SHTR\JPG\NP-SHTR-RGB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2903" y="318500"/>
            <a:ext cx="2716999" cy="534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Afbeelding 7" descr="X:\Salland Marketing\Promotie Marketing\Rik\Sallandse Heuvelrug\Logo's\Golfjes en elementen\NP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743" y="180976"/>
            <a:ext cx="1308599" cy="809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294" y="2725491"/>
            <a:ext cx="4534042" cy="2889522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181" y="1761121"/>
            <a:ext cx="3226394" cy="3262045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8854" y="1349352"/>
            <a:ext cx="2737734" cy="4391216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1006867" y="1273996"/>
            <a:ext cx="382198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>
                <a:latin typeface="Montserrat Light" panose="00000400000000000000" pitchFamily="50" charset="0"/>
              </a:rPr>
              <a:t>Routes, plan je bezoek, wat te doen, bereikbaarheid en parkeren populair. Veel bezoekers uit Utrecht, Amsterdam en Rotterdam</a:t>
            </a:r>
            <a:br>
              <a:rPr lang="nl-NL" dirty="0" smtClean="0">
                <a:latin typeface="Montserrat Light" panose="00000400000000000000" pitchFamily="50" charset="0"/>
              </a:rPr>
            </a:br>
            <a:endParaRPr lang="nl-NL" dirty="0">
              <a:latin typeface="Montserrat Light" panose="000004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9658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475628" y="800726"/>
            <a:ext cx="9144000" cy="346854"/>
          </a:xfrm>
        </p:spPr>
        <p:txBody>
          <a:bodyPr>
            <a:normAutofit fontScale="90000"/>
          </a:bodyPr>
          <a:lstStyle/>
          <a:p>
            <a:r>
              <a:rPr lang="nl-NL" dirty="0" smtClean="0">
                <a:solidFill>
                  <a:srgbClr val="CC3399"/>
                </a:solidFill>
                <a:latin typeface="Montserrat" panose="00000800000000000000" pitchFamily="50" charset="0"/>
              </a:rPr>
              <a:t>Online </a:t>
            </a:r>
            <a:endParaRPr lang="nl-NL" dirty="0">
              <a:solidFill>
                <a:srgbClr val="CC3399"/>
              </a:solidFill>
              <a:latin typeface="Montserrat" panose="00000800000000000000" pitchFamily="50" charset="0"/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5349874"/>
            <a:ext cx="12192000" cy="1508125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238615" y="1728015"/>
            <a:ext cx="102227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/>
            </a:r>
            <a:br>
              <a:rPr lang="nl-NL" dirty="0"/>
            </a:br>
            <a:endParaRPr lang="nl-NL" dirty="0"/>
          </a:p>
          <a:p>
            <a:endParaRPr lang="nl-NL" dirty="0"/>
          </a:p>
        </p:txBody>
      </p:sp>
      <p:pic>
        <p:nvPicPr>
          <p:cNvPr id="7" name="Afbeelding 6" descr="X:\Salland Marketing\Promotie Marketing\Rik\Sallandse Heuvelrug\2021\Logo\NP-SHTR-LOGOSET\NP-SHTR\JPG\NP-SHTR-RGB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2903" y="318500"/>
            <a:ext cx="2716999" cy="534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Afbeelding 7" descr="X:\Salland Marketing\Promotie Marketing\Rik\Sallandse Heuvelrug\Logo's\Golfjes en elementen\NP.pn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743" y="180976"/>
            <a:ext cx="1308599" cy="809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00" y="1331203"/>
            <a:ext cx="3290591" cy="4431330"/>
          </a:xfrm>
          <a:prstGeom prst="rect">
            <a:avLst/>
          </a:prstGeom>
        </p:spPr>
      </p:pic>
      <p:pic>
        <p:nvPicPr>
          <p:cNvPr id="5" name="SEPT-INSTA-WANDE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521864" y="1402309"/>
            <a:ext cx="2106487" cy="3744866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9814" y="1105380"/>
            <a:ext cx="6114988" cy="2895229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2743" y="3976867"/>
            <a:ext cx="2985056" cy="2746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566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633</TotalTime>
  <Words>823</Words>
  <Application>Microsoft Office PowerPoint</Application>
  <PresentationFormat>Breedbeeld</PresentationFormat>
  <Paragraphs>58</Paragraphs>
  <Slides>14</Slides>
  <Notes>0</Notes>
  <HiddenSlides>0</HiddenSlides>
  <MMClips>1</MMClips>
  <ScaleCrop>false</ScaleCrop>
  <HeadingPairs>
    <vt:vector size="6" baseType="variant">
      <vt:variant>
        <vt:lpstr>Gebruikte lettertypen</vt:lpstr>
      </vt:variant>
      <vt:variant>
        <vt:i4>7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14</vt:i4>
      </vt:variant>
    </vt:vector>
  </HeadingPairs>
  <TitlesOfParts>
    <vt:vector size="22" baseType="lpstr">
      <vt:lpstr>Aharoni</vt:lpstr>
      <vt:lpstr>Arial</vt:lpstr>
      <vt:lpstr>Calibri</vt:lpstr>
      <vt:lpstr>Calibri Light</vt:lpstr>
      <vt:lpstr>Montserrat</vt:lpstr>
      <vt:lpstr>Montserrat Light</vt:lpstr>
      <vt:lpstr>Times New Roman</vt:lpstr>
      <vt:lpstr>Kantoorthema</vt:lpstr>
      <vt:lpstr>Nationaal Park Sallandse Heuvelrug &amp; Twents Reggedal  </vt:lpstr>
      <vt:lpstr> Merkwaarden </vt:lpstr>
      <vt:lpstr>Doelgroepen </vt:lpstr>
      <vt:lpstr>Doelstelling </vt:lpstr>
      <vt:lpstr>Marketingdoelstelling</vt:lpstr>
      <vt:lpstr>Strategie </vt:lpstr>
      <vt:lpstr>Online </vt:lpstr>
      <vt:lpstr>Online  informeren, inspireren, activeren</vt:lpstr>
      <vt:lpstr>Online </vt:lpstr>
      <vt:lpstr> Offline  </vt:lpstr>
      <vt:lpstr>Offline </vt:lpstr>
      <vt:lpstr>Offline </vt:lpstr>
      <vt:lpstr>2021</vt:lpstr>
      <vt:lpstr>Vragen?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Sallandseheuvelrug.nl</dc:title>
  <dc:creator>Geertje Kuipers</dc:creator>
  <cp:lastModifiedBy>Rik Smienk</cp:lastModifiedBy>
  <cp:revision>42</cp:revision>
  <dcterms:created xsi:type="dcterms:W3CDTF">2020-02-10T10:56:53Z</dcterms:created>
  <dcterms:modified xsi:type="dcterms:W3CDTF">2021-04-15T12:15:29Z</dcterms:modified>
</cp:coreProperties>
</file>