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76" r:id="rId4"/>
    <p:sldId id="288" r:id="rId5"/>
    <p:sldId id="278" r:id="rId6"/>
    <p:sldId id="279" r:id="rId7"/>
    <p:sldId id="280" r:id="rId8"/>
    <p:sldId id="262" r:id="rId9"/>
    <p:sldId id="281" r:id="rId10"/>
    <p:sldId id="265" r:id="rId11"/>
    <p:sldId id="284" r:id="rId12"/>
    <p:sldId id="286" r:id="rId13"/>
    <p:sldId id="287" r:id="rId14"/>
    <p:sldId id="271" r:id="rId15"/>
  </p:sldIdLst>
  <p:sldSz cx="12192000" cy="6858000"/>
  <p:notesSz cx="12192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84EE8-827B-4185-86DA-7C700AF26D08}" v="10" dt="2022-04-20T18:59:51.2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Doornhegge-Buwalda" userId="8c819377-8c8b-4b76-9648-b21a3544c8e4" providerId="ADAL" clId="{C2884EE8-827B-4185-86DA-7C700AF26D08}"/>
    <pc:docChg chg="custSel modSld">
      <pc:chgData name="Vera Doornhegge-Buwalda" userId="8c819377-8c8b-4b76-9648-b21a3544c8e4" providerId="ADAL" clId="{C2884EE8-827B-4185-86DA-7C700AF26D08}" dt="2022-04-20T19:00:03.850" v="25" actId="1076"/>
      <pc:docMkLst>
        <pc:docMk/>
      </pc:docMkLst>
      <pc:sldChg chg="addSp delSp modSp mod">
        <pc:chgData name="Vera Doornhegge-Buwalda" userId="8c819377-8c8b-4b76-9648-b21a3544c8e4" providerId="ADAL" clId="{C2884EE8-827B-4185-86DA-7C700AF26D08}" dt="2022-04-20T18:59:08.524" v="9"/>
        <pc:sldMkLst>
          <pc:docMk/>
          <pc:sldMk cId="0" sldId="262"/>
        </pc:sldMkLst>
        <pc:picChg chg="del">
          <ac:chgData name="Vera Doornhegge-Buwalda" userId="8c819377-8c8b-4b76-9648-b21a3544c8e4" providerId="ADAL" clId="{C2884EE8-827B-4185-86DA-7C700AF26D08}" dt="2022-04-20T18:59:08.135" v="8" actId="478"/>
          <ac:picMkLst>
            <pc:docMk/>
            <pc:sldMk cId="0" sldId="262"/>
            <ac:picMk id="7" creationId="{B738A3E8-D6EA-45FA-A288-4DA681A801B2}"/>
          </ac:picMkLst>
        </pc:picChg>
        <pc:picChg chg="add mod">
          <ac:chgData name="Vera Doornhegge-Buwalda" userId="8c819377-8c8b-4b76-9648-b21a3544c8e4" providerId="ADAL" clId="{C2884EE8-827B-4185-86DA-7C700AF26D08}" dt="2022-04-20T18:59:08.524" v="9"/>
          <ac:picMkLst>
            <pc:docMk/>
            <pc:sldMk cId="0" sldId="262"/>
            <ac:picMk id="13" creationId="{BBCA415B-B1E7-435A-AD39-AE50A86464A1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14.037" v="13"/>
        <pc:sldMkLst>
          <pc:docMk/>
          <pc:sldMk cId="0" sldId="265"/>
        </pc:sldMkLst>
        <pc:picChg chg="del">
          <ac:chgData name="Vera Doornhegge-Buwalda" userId="8c819377-8c8b-4b76-9648-b21a3544c8e4" providerId="ADAL" clId="{C2884EE8-827B-4185-86DA-7C700AF26D08}" dt="2022-04-20T18:59:13.731" v="12" actId="478"/>
          <ac:picMkLst>
            <pc:docMk/>
            <pc:sldMk cId="0" sldId="265"/>
            <ac:picMk id="7" creationId="{20306958-FDC5-477C-BE23-069F468B216F}"/>
          </ac:picMkLst>
        </pc:picChg>
        <pc:picChg chg="add mod">
          <ac:chgData name="Vera Doornhegge-Buwalda" userId="8c819377-8c8b-4b76-9648-b21a3544c8e4" providerId="ADAL" clId="{C2884EE8-827B-4185-86DA-7C700AF26D08}" dt="2022-04-20T18:59:14.037" v="13"/>
          <ac:picMkLst>
            <pc:docMk/>
            <pc:sldMk cId="0" sldId="265"/>
            <ac:picMk id="14" creationId="{DAC153FD-EF72-4F32-8093-9A5C5EAE0B44}"/>
          </ac:picMkLst>
        </pc:picChg>
      </pc:sldChg>
      <pc:sldChg chg="modSp mod">
        <pc:chgData name="Vera Doornhegge-Buwalda" userId="8c819377-8c8b-4b76-9648-b21a3544c8e4" providerId="ADAL" clId="{C2884EE8-827B-4185-86DA-7C700AF26D08}" dt="2022-04-20T18:50:48.907" v="1" actId="1076"/>
        <pc:sldMkLst>
          <pc:docMk/>
          <pc:sldMk cId="2807950053" sldId="276"/>
        </pc:sldMkLst>
        <pc:picChg chg="mod">
          <ac:chgData name="Vera Doornhegge-Buwalda" userId="8c819377-8c8b-4b76-9648-b21a3544c8e4" providerId="ADAL" clId="{C2884EE8-827B-4185-86DA-7C700AF26D08}" dt="2022-04-20T18:50:48.907" v="1" actId="1076"/>
          <ac:picMkLst>
            <pc:docMk/>
            <pc:sldMk cId="2807950053" sldId="276"/>
            <ac:picMk id="5" creationId="{7108D514-9A6B-4D58-8382-311D972B779E}"/>
          </ac:picMkLst>
        </pc:picChg>
        <pc:picChg chg="mod">
          <ac:chgData name="Vera Doornhegge-Buwalda" userId="8c819377-8c8b-4b76-9648-b21a3544c8e4" providerId="ADAL" clId="{C2884EE8-827B-4185-86DA-7C700AF26D08}" dt="2022-04-20T18:50:34.932" v="0" actId="1076"/>
          <ac:picMkLst>
            <pc:docMk/>
            <pc:sldMk cId="2807950053" sldId="276"/>
            <ac:picMk id="7" creationId="{2C27EC5D-8634-44B1-9FAA-3E50B3225319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8:57.308" v="3"/>
        <pc:sldMkLst>
          <pc:docMk/>
          <pc:sldMk cId="0" sldId="278"/>
        </pc:sldMkLst>
        <pc:picChg chg="del">
          <ac:chgData name="Vera Doornhegge-Buwalda" userId="8c819377-8c8b-4b76-9648-b21a3544c8e4" providerId="ADAL" clId="{C2884EE8-827B-4185-86DA-7C700AF26D08}" dt="2022-04-20T18:58:56.463" v="2" actId="478"/>
          <ac:picMkLst>
            <pc:docMk/>
            <pc:sldMk cId="0" sldId="278"/>
            <ac:picMk id="7" creationId="{E0606C83-5246-4D80-B7D2-4765DD600164}"/>
          </ac:picMkLst>
        </pc:picChg>
        <pc:picChg chg="add mod">
          <ac:chgData name="Vera Doornhegge-Buwalda" userId="8c819377-8c8b-4b76-9648-b21a3544c8e4" providerId="ADAL" clId="{C2884EE8-827B-4185-86DA-7C700AF26D08}" dt="2022-04-20T18:58:57.308" v="3"/>
          <ac:picMkLst>
            <pc:docMk/>
            <pc:sldMk cId="0" sldId="278"/>
            <ac:picMk id="14" creationId="{5D881935-7412-4787-B9D1-B27FBABCF920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02.107" v="5"/>
        <pc:sldMkLst>
          <pc:docMk/>
          <pc:sldMk cId="0" sldId="279"/>
        </pc:sldMkLst>
        <pc:picChg chg="del">
          <ac:chgData name="Vera Doornhegge-Buwalda" userId="8c819377-8c8b-4b76-9648-b21a3544c8e4" providerId="ADAL" clId="{C2884EE8-827B-4185-86DA-7C700AF26D08}" dt="2022-04-20T18:59:01.765" v="4" actId="478"/>
          <ac:picMkLst>
            <pc:docMk/>
            <pc:sldMk cId="0" sldId="279"/>
            <ac:picMk id="5" creationId="{E2E877CA-2196-434A-91D2-CFFCCC76E844}"/>
          </ac:picMkLst>
        </pc:picChg>
        <pc:picChg chg="add mod">
          <ac:chgData name="Vera Doornhegge-Buwalda" userId="8c819377-8c8b-4b76-9648-b21a3544c8e4" providerId="ADAL" clId="{C2884EE8-827B-4185-86DA-7C700AF26D08}" dt="2022-04-20T18:59:02.107" v="5"/>
          <ac:picMkLst>
            <pc:docMk/>
            <pc:sldMk cId="0" sldId="279"/>
            <ac:picMk id="12" creationId="{11890AD5-3737-4DCF-9D7E-7424E674793C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9:00:03.850" v="25" actId="1076"/>
        <pc:sldMkLst>
          <pc:docMk/>
          <pc:sldMk cId="0" sldId="280"/>
        </pc:sldMkLst>
        <pc:picChg chg="del">
          <ac:chgData name="Vera Doornhegge-Buwalda" userId="8c819377-8c8b-4b76-9648-b21a3544c8e4" providerId="ADAL" clId="{C2884EE8-827B-4185-86DA-7C700AF26D08}" dt="2022-04-20T18:59:05.132" v="6" actId="478"/>
          <ac:picMkLst>
            <pc:docMk/>
            <pc:sldMk cId="0" sldId="280"/>
            <ac:picMk id="6" creationId="{2980A89D-BD21-4008-A395-6D046D4FF907}"/>
          </ac:picMkLst>
        </pc:picChg>
        <pc:picChg chg="add mod">
          <ac:chgData name="Vera Doornhegge-Buwalda" userId="8c819377-8c8b-4b76-9648-b21a3544c8e4" providerId="ADAL" clId="{C2884EE8-827B-4185-86DA-7C700AF26D08}" dt="2022-04-20T18:59:05.491" v="7"/>
          <ac:picMkLst>
            <pc:docMk/>
            <pc:sldMk cId="0" sldId="280"/>
            <ac:picMk id="8" creationId="{48F4686F-69C7-4ADA-A087-B7EE85F0C10A}"/>
          </ac:picMkLst>
        </pc:picChg>
        <pc:picChg chg="add mod">
          <ac:chgData name="Vera Doornhegge-Buwalda" userId="8c819377-8c8b-4b76-9648-b21a3544c8e4" providerId="ADAL" clId="{C2884EE8-827B-4185-86DA-7C700AF26D08}" dt="2022-04-20T19:00:03.850" v="25" actId="1076"/>
          <ac:picMkLst>
            <pc:docMk/>
            <pc:sldMk cId="0" sldId="280"/>
            <ac:picMk id="10" creationId="{1011F7FF-07EA-4867-80F2-437E69468718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11.265" v="11"/>
        <pc:sldMkLst>
          <pc:docMk/>
          <pc:sldMk cId="0" sldId="281"/>
        </pc:sldMkLst>
        <pc:picChg chg="del">
          <ac:chgData name="Vera Doornhegge-Buwalda" userId="8c819377-8c8b-4b76-9648-b21a3544c8e4" providerId="ADAL" clId="{C2884EE8-827B-4185-86DA-7C700AF26D08}" dt="2022-04-20T18:59:10.909" v="10" actId="478"/>
          <ac:picMkLst>
            <pc:docMk/>
            <pc:sldMk cId="0" sldId="281"/>
            <ac:picMk id="4" creationId="{31A9F9D0-8C4F-4C2B-B92E-FD3EE719960A}"/>
          </ac:picMkLst>
        </pc:picChg>
        <pc:picChg chg="add mod">
          <ac:chgData name="Vera Doornhegge-Buwalda" userId="8c819377-8c8b-4b76-9648-b21a3544c8e4" providerId="ADAL" clId="{C2884EE8-827B-4185-86DA-7C700AF26D08}" dt="2022-04-20T18:59:11.265" v="11"/>
          <ac:picMkLst>
            <pc:docMk/>
            <pc:sldMk cId="0" sldId="281"/>
            <ac:picMk id="11" creationId="{C47165A2-B6B7-49E0-9418-BE006E9C38AA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16.507" v="15"/>
        <pc:sldMkLst>
          <pc:docMk/>
          <pc:sldMk cId="244125564" sldId="284"/>
        </pc:sldMkLst>
        <pc:picChg chg="del">
          <ac:chgData name="Vera Doornhegge-Buwalda" userId="8c819377-8c8b-4b76-9648-b21a3544c8e4" providerId="ADAL" clId="{C2884EE8-827B-4185-86DA-7C700AF26D08}" dt="2022-04-20T18:59:16.216" v="14" actId="478"/>
          <ac:picMkLst>
            <pc:docMk/>
            <pc:sldMk cId="244125564" sldId="284"/>
            <ac:picMk id="5" creationId="{4BAB15C6-C858-4754-A2FB-904AC4DA1789}"/>
          </ac:picMkLst>
        </pc:picChg>
        <pc:picChg chg="add mod">
          <ac:chgData name="Vera Doornhegge-Buwalda" userId="8c819377-8c8b-4b76-9648-b21a3544c8e4" providerId="ADAL" clId="{C2884EE8-827B-4185-86DA-7C700AF26D08}" dt="2022-04-20T18:59:16.507" v="15"/>
          <ac:picMkLst>
            <pc:docMk/>
            <pc:sldMk cId="244125564" sldId="284"/>
            <ac:picMk id="7" creationId="{5D43AB36-BDE5-456E-B25A-C6F31E339549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19.076" v="17"/>
        <pc:sldMkLst>
          <pc:docMk/>
          <pc:sldMk cId="2760062854" sldId="286"/>
        </pc:sldMkLst>
        <pc:picChg chg="del">
          <ac:chgData name="Vera Doornhegge-Buwalda" userId="8c819377-8c8b-4b76-9648-b21a3544c8e4" providerId="ADAL" clId="{C2884EE8-827B-4185-86DA-7C700AF26D08}" dt="2022-04-20T18:59:18.787" v="16" actId="478"/>
          <ac:picMkLst>
            <pc:docMk/>
            <pc:sldMk cId="2760062854" sldId="286"/>
            <ac:picMk id="5" creationId="{A13DCA14-3D66-421B-8FDE-871AAAB9A454}"/>
          </ac:picMkLst>
        </pc:picChg>
        <pc:picChg chg="add mod">
          <ac:chgData name="Vera Doornhegge-Buwalda" userId="8c819377-8c8b-4b76-9648-b21a3544c8e4" providerId="ADAL" clId="{C2884EE8-827B-4185-86DA-7C700AF26D08}" dt="2022-04-20T18:59:19.076" v="17"/>
          <ac:picMkLst>
            <pc:docMk/>
            <pc:sldMk cId="2760062854" sldId="286"/>
            <ac:picMk id="7" creationId="{22E40991-4343-4FDD-8A9F-E6792A27FF53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21.475" v="19"/>
        <pc:sldMkLst>
          <pc:docMk/>
          <pc:sldMk cId="2448050772" sldId="287"/>
        </pc:sldMkLst>
        <pc:picChg chg="del">
          <ac:chgData name="Vera Doornhegge-Buwalda" userId="8c819377-8c8b-4b76-9648-b21a3544c8e4" providerId="ADAL" clId="{C2884EE8-827B-4185-86DA-7C700AF26D08}" dt="2022-04-20T18:59:21.193" v="18" actId="478"/>
          <ac:picMkLst>
            <pc:docMk/>
            <pc:sldMk cId="2448050772" sldId="287"/>
            <ac:picMk id="4" creationId="{6C6179F3-E324-4617-B086-B2F7134E5804}"/>
          </ac:picMkLst>
        </pc:picChg>
        <pc:picChg chg="add mod">
          <ac:chgData name="Vera Doornhegge-Buwalda" userId="8c819377-8c8b-4b76-9648-b21a3544c8e4" providerId="ADAL" clId="{C2884EE8-827B-4185-86DA-7C700AF26D08}" dt="2022-04-20T18:59:21.475" v="19"/>
          <ac:picMkLst>
            <pc:docMk/>
            <pc:sldMk cId="2448050772" sldId="287"/>
            <ac:picMk id="6" creationId="{D9F59CCA-2178-42E9-86F5-ADB4DD375F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AB2B-651F-490A-8644-B8728BEBE3AF}" type="datetimeFigureOut">
              <a:rPr lang="nl-NL" smtClean="0"/>
              <a:t>20-4-2022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8634-41C8-4D63-9933-DBAEA5760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58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98634-41C8-4D63-9933-DBAEA57600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6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5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BB1E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BB1E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BB1E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76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57569"/>
            <a:ext cx="12191999" cy="600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8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5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57569"/>
            <a:ext cx="12191999" cy="600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7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57569"/>
            <a:ext cx="12191999" cy="6004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0884" y="233629"/>
            <a:ext cx="5650230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BB1E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364" y="1537842"/>
            <a:ext cx="10577271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6480" y="1011758"/>
            <a:ext cx="7559039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980" y="1937384"/>
            <a:ext cx="10734039" cy="352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22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lYzQM990bM?feature=oembed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17" y="0"/>
            <a:ext cx="10106338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9F61D-BB60-4AB1-92BF-0D399B70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262" y="228600"/>
            <a:ext cx="9505474" cy="1308050"/>
          </a:xfrm>
        </p:spPr>
        <p:txBody>
          <a:bodyPr/>
          <a:lstStyle/>
          <a:p>
            <a:pPr algn="ctr"/>
            <a:r>
              <a:rPr lang="nl-NL" dirty="0"/>
              <a:t>Overkoepelend programma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77F8B3-9737-4FE0-BC5E-BC8ED9B68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63" y="1295400"/>
            <a:ext cx="10577271" cy="48013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72H Hanze (3 edities in voorjaar/najaar 2023)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Per editie cluster van 3 Hanzesteden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Theaters, musea, kerken, winkels, bars, </a:t>
            </a:r>
          </a:p>
          <a:p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      hotels en clubs openen hun deuren en </a:t>
            </a:r>
          </a:p>
          <a:p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      organiseren talloze verrassingen en activiteiten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00000"/>
                </a:solidFill>
                <a:latin typeface="Avenir"/>
              </a:rPr>
              <a:t>Programmahart is Museumnacht Hanzesteden</a:t>
            </a:r>
            <a:endParaRPr lang="nl-NL" sz="2600" b="0" i="0" dirty="0">
              <a:solidFill>
                <a:srgbClr val="000000"/>
              </a:solidFill>
              <a:effectLst/>
              <a:latin typeface="Aven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Binnen 72H </a:t>
            </a:r>
            <a:r>
              <a:rPr lang="nl-NL" sz="2600" b="0" i="0" dirty="0">
                <a:solidFill>
                  <a:srgbClr val="000000"/>
                </a:solidFill>
                <a:latin typeface="Avenir"/>
              </a:rPr>
              <a:t>een </a:t>
            </a:r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Hanzestad (her)ontdekken (bezoekers &amp; bewoners)</a:t>
            </a:r>
            <a:b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</a:br>
            <a:endParaRPr lang="nl-NL" sz="2600" b="0" i="0" dirty="0">
              <a:solidFill>
                <a:srgbClr val="000000"/>
              </a:solidFill>
              <a:effectLst/>
              <a:latin typeface="Aven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Externe programmamaker als conceptbedenker en aanjager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Organisatie wordt door partijen in de stad zelf gedaan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Versterken Hanzetrots</a:t>
            </a:r>
            <a:endParaRPr lang="nl-NL" dirty="0"/>
          </a:p>
        </p:txBody>
      </p:sp>
      <p:pic>
        <p:nvPicPr>
          <p:cNvPr id="1032" name="Picture 8" descr="24H Zuid/Zuidoost plattegrond - I amsterdam">
            <a:extLst>
              <a:ext uri="{FF2B5EF4-FFF2-40B4-BE49-F238E27FC236}">
                <a16:creationId xmlns:a16="http://schemas.microsoft.com/office/drawing/2014/main" id="{3D431D36-7562-434A-BE15-80EFE7B6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36650"/>
            <a:ext cx="3104219" cy="22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7BAD73-292E-42B8-A182-75EC62F4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D43AB36-BDE5-456E-B25A-C6F31E339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9FC53-92A6-40DF-B454-0EF212CD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3" y="233629"/>
            <a:ext cx="10577271" cy="654025"/>
          </a:xfrm>
        </p:spPr>
        <p:txBody>
          <a:bodyPr/>
          <a:lstStyle/>
          <a:p>
            <a:pPr algn="ctr"/>
            <a:r>
              <a:rPr lang="nl-NL" dirty="0"/>
              <a:t>Overkoepelend 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4D3CCB-5E91-4010-8464-018341B04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64" y="1537842"/>
            <a:ext cx="10577271" cy="484748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Hanze Challenge (doorlopend)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Gehele jaar focus op educatie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Scholieren/studenten </a:t>
            </a:r>
            <a:r>
              <a:rPr lang="nl-NL" sz="2600" b="0" i="0" u="sng" dirty="0"/>
              <a:t>uitdagen</a:t>
            </a:r>
            <a:r>
              <a:rPr lang="nl-NL" sz="2600" i="0" dirty="0"/>
              <a:t> </a:t>
            </a:r>
            <a:r>
              <a:rPr lang="nl-NL" sz="2600" b="0" i="0" dirty="0"/>
              <a:t>aan de slag te gaan met het Hanzethema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Verbinding met onderwijsinstellingen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b="0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Ontwikkeling lespakket (PO en VO)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Combinatie met bezoek Hanzestad/museum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b="0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Samenwerking met creatieve opleidingen, technische/IT opleidingen (nieuwe Hanze) en ambachtelijke opleidingen</a:t>
            </a:r>
          </a:p>
          <a:p>
            <a:pPr marL="457200" indent="-457200">
              <a:buFontTx/>
              <a:buChar char="-"/>
            </a:pPr>
            <a:endParaRPr lang="nl-NL" dirty="0"/>
          </a:p>
          <a:p>
            <a:pPr marL="914400" lvl="1" indent="-457200">
              <a:buFontTx/>
              <a:buChar char="-"/>
            </a:pPr>
            <a:endParaRPr lang="nl-NL" b="0" i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DB4F2A-CB29-4585-B064-D9A3C01A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350" y="2743200"/>
            <a:ext cx="2742643" cy="182798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438411C-4ACC-4C23-A924-2A146A1E4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E40991-4343-4FDD-8A9F-E6792A27F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6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B4AE3-C8E2-4F90-A359-08885A75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Marketing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3115E0-BFE5-4F50-93CE-E37DD221B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64" y="1537842"/>
            <a:ext cx="10577271" cy="477053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nl-NL" b="0" i="0" dirty="0"/>
              <a:t>Stevige inzet op marketing via Perspectief Hanzesteden 2020-2025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Uitwerking marketingplan: </a:t>
            </a:r>
          </a:p>
          <a:p>
            <a:pPr marL="914400" lvl="1" indent="-457200">
              <a:buFontTx/>
              <a:buChar char="-"/>
            </a:pPr>
            <a:r>
              <a:rPr lang="nl-NL" sz="2000" i="1" dirty="0"/>
              <a:t>Awareness Campagne (start nu – focus aanjagen en participeren in Hanzejaar)</a:t>
            </a:r>
          </a:p>
          <a:p>
            <a:pPr marL="914400" lvl="1" indent="-457200">
              <a:buFontTx/>
              <a:buChar char="-"/>
            </a:pPr>
            <a:r>
              <a:rPr lang="nl-NL" sz="2000" i="1" dirty="0"/>
              <a:t>Bezoekers Campagne (start najaar 2022 – focus pers/PR, </a:t>
            </a:r>
            <a:r>
              <a:rPr lang="nl-NL" sz="2000" i="1" dirty="0" err="1"/>
              <a:t>trade</a:t>
            </a:r>
            <a:r>
              <a:rPr lang="nl-NL" sz="2000" i="1" dirty="0"/>
              <a:t>, inwoners en bezoekers)</a:t>
            </a:r>
          </a:p>
          <a:p>
            <a:endParaRPr lang="nl-NL" dirty="0"/>
          </a:p>
          <a:p>
            <a:pPr marL="457200" indent="-457200">
              <a:buFontTx/>
              <a:buChar char="-"/>
            </a:pPr>
            <a:r>
              <a:rPr lang="nl-NL" b="0" i="0" dirty="0"/>
              <a:t>Toolkit Hanzejaar 2023 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In verlengde van reguliere Hanzesteden Marketing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Inzet bestaande kanalen overkoepelend en lokaal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Samenwerking met NBTC (Duitsland/België), </a:t>
            </a:r>
            <a:r>
              <a:rPr lang="nl-NL" b="0" i="0" dirty="0" err="1"/>
              <a:t>Visit</a:t>
            </a:r>
            <a:r>
              <a:rPr lang="nl-NL" b="0" i="0" dirty="0"/>
              <a:t> Veluwe, Marketing Oost, Achterhoek Toerisme </a:t>
            </a:r>
          </a:p>
          <a:p>
            <a:endParaRPr lang="nl-NL" b="0" i="0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DD8740-F0A0-467A-8C52-832536E92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9F59CCA-2178-42E9-86F5-ADB4DD375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5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233629"/>
            <a:ext cx="560895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Hanzejaar</a:t>
            </a:r>
            <a:r>
              <a:rPr spc="-45" dirty="0"/>
              <a:t> </a:t>
            </a:r>
            <a:r>
              <a:rPr spc="5" dirty="0"/>
              <a:t>2023</a:t>
            </a:r>
            <a:r>
              <a:rPr spc="-35" dirty="0"/>
              <a:t> </a:t>
            </a:r>
            <a:r>
              <a:rPr dirty="0"/>
              <a:t>Concept: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0"/>
              <a:ext cx="4876800" cy="62133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7700"/>
              <a:ext cx="7310627" cy="6054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399787" cy="2741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6724" y="0"/>
              <a:ext cx="3803904" cy="2138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5312" y="2638042"/>
              <a:ext cx="6266688" cy="41772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257569"/>
              <a:ext cx="12191999" cy="6004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0820" y="2145792"/>
              <a:ext cx="5471159" cy="586739"/>
            </a:xfrm>
            <a:prstGeom prst="rect">
              <a:avLst/>
            </a:prstGeom>
          </p:spPr>
        </p:pic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CEEF88E-59DE-4E5B-B772-2F82B6143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AF65C-8BCF-409C-B862-14E63AE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Hanzesteden Marketing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B36D72-DA88-4DAF-BBFA-2FEF11382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64" y="1537842"/>
            <a:ext cx="10577271" cy="401648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nl-NL" b="0" i="0" dirty="0"/>
              <a:t>Samenwerkingsverband van 9 Hanzesteden</a:t>
            </a:r>
          </a:p>
          <a:p>
            <a:pPr marL="914400" lvl="1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r>
              <a:rPr lang="nl-NL" b="0" i="0" dirty="0"/>
              <a:t>Ambitie: </a:t>
            </a:r>
            <a:r>
              <a:rPr lang="nl-NL" i="0" dirty="0"/>
              <a:t>Perspectief Hanzesteden 2020-2025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Samenwerking met Hanzesteden, provincies, </a:t>
            </a:r>
            <a:br>
              <a:rPr lang="nl-NL" b="0" i="0" dirty="0"/>
            </a:br>
            <a:r>
              <a:rPr lang="nl-NL" b="0" i="0" dirty="0"/>
              <a:t>toeristische organisaties als NBTC (holland.com)</a:t>
            </a:r>
            <a:br>
              <a:rPr lang="nl-NL" b="0" i="0" dirty="0"/>
            </a:br>
            <a:endParaRPr lang="nl-NL" b="0" i="0" dirty="0"/>
          </a:p>
          <a:p>
            <a:pPr marL="457200" indent="-457200">
              <a:buFontTx/>
              <a:buChar char="-"/>
            </a:pPr>
            <a:r>
              <a:rPr lang="nl-NL" b="0" i="0" dirty="0"/>
              <a:t>Bestemmingsmanagement </a:t>
            </a:r>
          </a:p>
          <a:p>
            <a:endParaRPr lang="nl-NL" b="0" i="0" dirty="0"/>
          </a:p>
          <a:p>
            <a:pPr marL="457200" indent="-457200">
              <a:buFontTx/>
              <a:buChar char="-"/>
            </a:pPr>
            <a:endParaRPr lang="nl-NL" b="0" i="0" dirty="0"/>
          </a:p>
          <a:p>
            <a:pPr marL="457200" indent="-457200">
              <a:buFontTx/>
              <a:buChar char="-"/>
            </a:pPr>
            <a:endParaRPr lang="nl-NL" b="0" i="0" dirty="0"/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7108D514-9A6B-4D58-8382-311D972B7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"/>
          <a:stretch/>
        </p:blipFill>
        <p:spPr>
          <a:xfrm>
            <a:off x="7969577" y="2815725"/>
            <a:ext cx="3895450" cy="3386328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C27EC5D-8634-44B1-9FAA-3E50B3225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798F44C-C533-43D5-897F-9EFC517AE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14FA2-AA32-4448-8C88-11245EBF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Leven-de-Hanze! | TOEN en NU">
            <a:hlinkClick r:id="" action="ppaction://media"/>
            <a:extLst>
              <a:ext uri="{FF2B5EF4-FFF2-40B4-BE49-F238E27FC236}">
                <a16:creationId xmlns:a16="http://schemas.microsoft.com/office/drawing/2014/main" id="{56B71068-9D42-42AD-9462-AAEE355F10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0"/>
            <a:ext cx="10896600" cy="615657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C06747C-122F-4706-ACF2-3C56125EC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1044" y="2238398"/>
            <a:ext cx="4155219" cy="2365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6313" y="233934"/>
            <a:ext cx="561594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spc="5" dirty="0" err="1">
                <a:solidFill>
                  <a:srgbClr val="BB1E1D"/>
                </a:solidFill>
                <a:latin typeface="Carlito"/>
                <a:cs typeface="Carlito"/>
              </a:rPr>
              <a:t>Ambities</a:t>
            </a:r>
            <a:endParaRPr sz="425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443" y="1555735"/>
            <a:ext cx="6671945" cy="39395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Hanzesteden ontwikkelen tot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duurzame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jaarrond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cultuurerfgoed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bestemming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waar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we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trots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op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zijn.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78105" lvl="0" indent="-228600" algn="l" defTabSz="914400" rtl="0" eaLnBrk="1" fontAlgn="auto" latinLnBrk="0" hangingPunct="1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Herstel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na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corona: stevige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impuls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de economie  en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samenleving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509270" lvl="0" indent="-228600" algn="l" defTabSz="914400" rtl="0" eaLnBrk="1" fontAlgn="auto" latinLnBrk="0" hangingPunct="1">
              <a:lnSpc>
                <a:spcPct val="106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Aanjager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en impuls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voor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duurzaam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economisch 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herstel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,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brede welvaart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groei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van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trots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bij 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bewoners/ondernemers.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Hanzejaar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2023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levert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een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bijdrage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de gedeelde  regionale maatschappelijk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opgave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een 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inclusieve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samenleving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781FB0-F5D9-4650-B941-1682A483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5D881935-7412-4787-B9D1-B27FBABCF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480" y="233934"/>
            <a:ext cx="5213350" cy="6694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dirty="0" err="1">
                <a:solidFill>
                  <a:srgbClr val="BB1E1D"/>
                </a:solidFill>
                <a:latin typeface="Carlito"/>
                <a:cs typeface="Carlito"/>
              </a:rPr>
              <a:t>Doelen</a:t>
            </a:r>
            <a:endParaRPr sz="425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5559" y="1034796"/>
            <a:ext cx="5136515" cy="4901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693" y="1317352"/>
            <a:ext cx="3886200" cy="42037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Duurzame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bestemming: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Duurzame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ontwikkeling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Brede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welvaart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Inclusieve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samenleving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Verbinding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stad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ommeland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Economische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impact: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Aantrekken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bezoekers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Groei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bestedingen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Vliegwiel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voor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toekomst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Imago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en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bekendheid: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Bewoners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trots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Zichtbaar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maken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Hanzeverhaal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1A323F-21F0-44A8-A056-9DCA6500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11890AD5-3737-4DCF-9D7E-7424E6747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257" y="233934"/>
            <a:ext cx="651510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dirty="0" err="1">
                <a:solidFill>
                  <a:srgbClr val="BB1E1D"/>
                </a:solidFill>
                <a:latin typeface="Carlito"/>
                <a:cs typeface="Carlito"/>
              </a:rPr>
              <a:t>Doelgroepen</a:t>
            </a:r>
            <a:endParaRPr sz="425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44880" y="1508760"/>
            <a:ext cx="10415270" cy="3793490"/>
            <a:chOff x="944880" y="1508760"/>
            <a:chExt cx="10415270" cy="3793490"/>
          </a:xfrm>
        </p:grpSpPr>
        <p:sp>
          <p:nvSpPr>
            <p:cNvPr id="4" name="object 4"/>
            <p:cNvSpPr/>
            <p:nvPr/>
          </p:nvSpPr>
          <p:spPr>
            <a:xfrm>
              <a:off x="944880" y="1556004"/>
              <a:ext cx="6614159" cy="37459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39" y="1508760"/>
              <a:ext cx="3800855" cy="37444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3E7765-B708-41CE-AC69-E5195F499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48F4686F-69C7-4ADA-A087-B7EE85F0C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1011F7FF-07EA-4867-80F2-437E69468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037292"/>
            <a:ext cx="1463049" cy="1111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139" y="928116"/>
            <a:ext cx="4184904" cy="5329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5560" y="233934"/>
            <a:ext cx="5456555" cy="6694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dirty="0" err="1">
                <a:solidFill>
                  <a:srgbClr val="BB1E1D"/>
                </a:solidFill>
                <a:latin typeface="Carlito"/>
                <a:cs typeface="Carlito"/>
              </a:rPr>
              <a:t>Concep</a:t>
            </a:r>
            <a:r>
              <a:rPr lang="nl-NL" sz="4250" b="1" dirty="0">
                <a:solidFill>
                  <a:srgbClr val="BB1E1D"/>
                </a:solidFill>
                <a:latin typeface="Carlito"/>
                <a:cs typeface="Carlito"/>
              </a:rPr>
              <a:t>t</a:t>
            </a:r>
            <a:endParaRPr sz="425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1969" y="1559918"/>
            <a:ext cx="5308405" cy="4309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B524AC5-B526-4FD6-8218-924507CF9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BBCA415B-B1E7-435A-AD39-AE50A8646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029" y="233934"/>
            <a:ext cx="711200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spc="-5" dirty="0" err="1">
                <a:solidFill>
                  <a:srgbClr val="BB1E1D"/>
                </a:solidFill>
                <a:latin typeface="Carlito"/>
                <a:cs typeface="Carlito"/>
              </a:rPr>
              <a:t>Programmering</a:t>
            </a:r>
            <a:endParaRPr sz="425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7766050" cy="292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cs typeface="Carlito"/>
              </a:rPr>
              <a:t>Programmering </a:t>
            </a:r>
            <a:r>
              <a:rPr sz="2800" b="1" spc="-5" dirty="0">
                <a:cs typeface="Carlito"/>
              </a:rPr>
              <a:t>per </a:t>
            </a:r>
            <a:r>
              <a:rPr sz="2800" b="1" spc="-20" dirty="0">
                <a:cs typeface="Carlito"/>
              </a:rPr>
              <a:t>stad </a:t>
            </a:r>
            <a:r>
              <a:rPr sz="2800" b="1" spc="-5" dirty="0">
                <a:cs typeface="Carlito"/>
              </a:rPr>
              <a:t>èn</a:t>
            </a:r>
            <a:r>
              <a:rPr sz="2800" b="1" spc="100" dirty="0">
                <a:cs typeface="Carlito"/>
              </a:rPr>
              <a:t> </a:t>
            </a:r>
            <a:r>
              <a:rPr sz="2800" b="1" spc="-20" dirty="0">
                <a:cs typeface="Carlito"/>
              </a:rPr>
              <a:t>overkoepeld</a:t>
            </a:r>
            <a:endParaRPr sz="2800" dirty="0"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000" dirty="0">
              <a:cs typeface="Carlito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cs typeface="Carlito"/>
              </a:rPr>
              <a:t>Programmering:</a:t>
            </a:r>
            <a:endParaRPr sz="2800" dirty="0"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cs typeface="Carlito"/>
              </a:rPr>
              <a:t>Cross-over </a:t>
            </a:r>
            <a:r>
              <a:rPr sz="2400" spc="-5" dirty="0">
                <a:cs typeface="Carlito"/>
              </a:rPr>
              <a:t>o.a. </a:t>
            </a:r>
            <a:r>
              <a:rPr sz="2400" spc="-25" dirty="0">
                <a:cs typeface="Carlito"/>
              </a:rPr>
              <a:t>cultuur, </a:t>
            </a:r>
            <a:r>
              <a:rPr sz="2400" spc="-5" dirty="0">
                <a:cs typeface="Carlito"/>
              </a:rPr>
              <a:t>economie, onderwijs,</a:t>
            </a:r>
            <a:r>
              <a:rPr sz="2400" spc="40" dirty="0">
                <a:cs typeface="Carlito"/>
              </a:rPr>
              <a:t> </a:t>
            </a:r>
            <a:r>
              <a:rPr sz="2400" spc="-5" dirty="0">
                <a:cs typeface="Carlito"/>
              </a:rPr>
              <a:t>inclusiviteit</a:t>
            </a:r>
            <a:endParaRPr sz="2400" dirty="0"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cs typeface="Carlito"/>
              </a:rPr>
              <a:t>Internationaal </a:t>
            </a:r>
            <a:r>
              <a:rPr sz="2400" spc="-15" dirty="0">
                <a:cs typeface="Carlito"/>
              </a:rPr>
              <a:t>gekoppeld </a:t>
            </a:r>
            <a:r>
              <a:rPr sz="2400" dirty="0">
                <a:cs typeface="Carlito"/>
              </a:rPr>
              <a:t>aan </a:t>
            </a:r>
            <a:r>
              <a:rPr sz="2400" spc="-10" dirty="0">
                <a:cs typeface="Carlito"/>
              </a:rPr>
              <a:t>Hanzesteden </a:t>
            </a:r>
            <a:r>
              <a:rPr sz="2400" dirty="0">
                <a:cs typeface="Carlito"/>
              </a:rPr>
              <a:t>in</a:t>
            </a:r>
            <a:r>
              <a:rPr sz="2400" spc="-20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Europa</a:t>
            </a:r>
            <a:endParaRPr sz="2400" dirty="0"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cs typeface="Carlito"/>
              </a:rPr>
              <a:t>Jaarrond </a:t>
            </a:r>
            <a:r>
              <a:rPr sz="2400" spc="-10" dirty="0">
                <a:cs typeface="Carlito"/>
              </a:rPr>
              <a:t>programma:</a:t>
            </a:r>
            <a:r>
              <a:rPr sz="2400" spc="-60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spreiding</a:t>
            </a:r>
            <a:endParaRPr sz="2400" dirty="0"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cs typeface="Carlito"/>
              </a:rPr>
              <a:t>Gezamenlijke</a:t>
            </a:r>
            <a:r>
              <a:rPr sz="2400" spc="-25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programmering</a:t>
            </a:r>
            <a:endParaRPr sz="2400" dirty="0">
              <a:cs typeface="Carlito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AB9178D-3F2D-4C16-81C2-6BCD2FC9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C47165A2-B6B7-49E0-9418-BE006E9C3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2909" y="233629"/>
            <a:ext cx="523049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Programmeringsprofiel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72" y="1642228"/>
            <a:ext cx="6210254" cy="40960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33768" y="2499258"/>
            <a:ext cx="5029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Calibri"/>
                <a:cs typeface="Calibri"/>
              </a:rPr>
              <a:t>Overkoepelend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programma</a:t>
            </a:r>
            <a:r>
              <a:rPr lang="nl-NL" sz="2400" spc="-10" dirty="0">
                <a:latin typeface="Calibri"/>
                <a:cs typeface="Calibri"/>
              </a:rPr>
              <a:t> | </a:t>
            </a:r>
            <a:r>
              <a:rPr lang="nl-NL" sz="2400" i="1" spc="-10" dirty="0">
                <a:latin typeface="Calibri"/>
                <a:cs typeface="Calibri"/>
              </a:rPr>
              <a:t>Hanze Challenge en 72H Hanzesteden</a:t>
            </a:r>
            <a:r>
              <a:rPr lang="nl-NL" sz="2400" i="1" dirty="0">
                <a:latin typeface="Calibri"/>
                <a:cs typeface="Calibri"/>
              </a:rPr>
              <a:t> </a:t>
            </a:r>
            <a:endParaRPr sz="2400" i="1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3768" y="5245670"/>
            <a:ext cx="45440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Lokaal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programma</a:t>
            </a:r>
            <a:r>
              <a:rPr sz="2400" dirty="0">
                <a:latin typeface="Calibri"/>
                <a:cs typeface="Calibri"/>
              </a:rPr>
              <a:t> |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9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steden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x </a:t>
            </a:r>
            <a:r>
              <a:rPr sz="2400" i="1" spc="-5" dirty="0">
                <a:latin typeface="Calibri"/>
                <a:cs typeface="Calibri"/>
              </a:rPr>
              <a:t>jan </a:t>
            </a:r>
            <a:r>
              <a:rPr sz="2400" i="1" dirty="0">
                <a:latin typeface="Calibri"/>
                <a:cs typeface="Calibri"/>
              </a:rPr>
              <a:t>t/m</a:t>
            </a:r>
            <a:r>
              <a:rPr sz="2400" i="1" spc="-5" dirty="0">
                <a:latin typeface="Calibri"/>
                <a:cs typeface="Calibri"/>
              </a:rPr>
              <a:t> dec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2023</a:t>
            </a:r>
            <a:endParaRPr sz="2400" i="1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E99A266-41F6-43FC-84A6-EC6C1FC8FCC6}"/>
              </a:ext>
            </a:extLst>
          </p:cNvPr>
          <p:cNvSpPr txBox="1"/>
          <p:nvPr/>
        </p:nvSpPr>
        <p:spPr>
          <a:xfrm>
            <a:off x="6533768" y="3276600"/>
            <a:ext cx="50292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nl-NL" sz="1400" i="1" dirty="0">
                <a:latin typeface="Calibri"/>
                <a:cs typeface="Calibri"/>
              </a:rPr>
            </a:br>
            <a:br>
              <a:rPr lang="nl-NL" sz="1400" i="1" dirty="0">
                <a:latin typeface="Calibri"/>
                <a:cs typeface="Calibri"/>
              </a:rPr>
            </a:br>
            <a:r>
              <a:rPr sz="2400" spc="-10" dirty="0" err="1">
                <a:latin typeface="Calibri"/>
                <a:cs typeface="Calibri"/>
              </a:rPr>
              <a:t>Lokaal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‘hoogtepunt’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9</a:t>
            </a:r>
            <a:r>
              <a:rPr sz="2400" i="1" spc="-5" dirty="0">
                <a:latin typeface="Calibri"/>
                <a:cs typeface="Calibri"/>
              </a:rPr>
              <a:t> momenten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verspreid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over</a:t>
            </a:r>
            <a:r>
              <a:rPr sz="2400" i="1" spc="-5" dirty="0">
                <a:latin typeface="Calibri"/>
                <a:cs typeface="Calibri"/>
              </a:rPr>
              <a:t> het</a:t>
            </a:r>
            <a:r>
              <a:rPr lang="nl-NL" sz="2400" i="1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jaar</a:t>
            </a:r>
            <a:endParaRPr sz="2400" i="1" dirty="0">
              <a:latin typeface="Calibri"/>
              <a:cs typeface="Calibri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6FB3C7-161C-4AE4-960E-F155AFCE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DAC153FD-EF72-4F32-8093-9A5C5EAE0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944F05623554DA5FD51E9C5865BB3" ma:contentTypeVersion="13" ma:contentTypeDescription="Create a new document." ma:contentTypeScope="" ma:versionID="fdb965b1f6d254b3bbd3a22031e16cb2">
  <xsd:schema xmlns:xsd="http://www.w3.org/2001/XMLSchema" xmlns:xs="http://www.w3.org/2001/XMLSchema" xmlns:p="http://schemas.microsoft.com/office/2006/metadata/properties" xmlns:ns2="afd335ce-bacf-43a5-952d-f7c0035fa01b" xmlns:ns3="277a7f8f-6cbd-492c-9688-4a10ee326a18" targetNamespace="http://schemas.microsoft.com/office/2006/metadata/properties" ma:root="true" ma:fieldsID="e0c2e6a5bbb1eb8e2ce59fdcbfc05dd0" ns2:_="" ns3:_="">
    <xsd:import namespace="afd335ce-bacf-43a5-952d-f7c0035fa01b"/>
    <xsd:import namespace="277a7f8f-6cbd-492c-9688-4a10ee326a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335ce-bacf-43a5-952d-f7c0035fa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a7f8f-6cbd-492c-9688-4a10ee326a1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C9D4D1-DA5F-48C9-AE81-2F48D8C7C4EF}"/>
</file>

<file path=customXml/itemProps2.xml><?xml version="1.0" encoding="utf-8"?>
<ds:datastoreItem xmlns:ds="http://schemas.openxmlformats.org/officeDocument/2006/customXml" ds:itemID="{09964E31-3E0B-484C-95A4-B5B41E114E0C}"/>
</file>

<file path=customXml/itemProps3.xml><?xml version="1.0" encoding="utf-8"?>
<ds:datastoreItem xmlns:ds="http://schemas.openxmlformats.org/officeDocument/2006/customXml" ds:itemID="{46BA634B-C5B2-41F7-BC64-A2D0A08FA1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406</Words>
  <Application>Microsoft Office PowerPoint</Application>
  <PresentationFormat>Breedbeeld</PresentationFormat>
  <Paragraphs>74</Paragraphs>
  <Slides>13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Avenir</vt:lpstr>
      <vt:lpstr>Calibri</vt:lpstr>
      <vt:lpstr>Carlito</vt:lpstr>
      <vt:lpstr>Office Theme</vt:lpstr>
      <vt:lpstr>1_Office Theme</vt:lpstr>
      <vt:lpstr>PowerPoint-presentatie</vt:lpstr>
      <vt:lpstr>Hanzesteden Marketing</vt:lpstr>
      <vt:lpstr>PowerPoint-presentatie</vt:lpstr>
      <vt:lpstr>Ambities</vt:lpstr>
      <vt:lpstr>Doelen</vt:lpstr>
      <vt:lpstr>Doelgroepen</vt:lpstr>
      <vt:lpstr>Concept</vt:lpstr>
      <vt:lpstr>Programmering</vt:lpstr>
      <vt:lpstr>Programmeringsprofiel</vt:lpstr>
      <vt:lpstr>Overkoepelend programma </vt:lpstr>
      <vt:lpstr>Overkoepelend programma</vt:lpstr>
      <vt:lpstr>Marketing</vt:lpstr>
      <vt:lpstr>Hanzejaar 2023 Concept: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Elizabeth Stoit</dc:creator>
  <cp:lastModifiedBy>Vera Doornhegge-Buwalda</cp:lastModifiedBy>
  <cp:revision>11</cp:revision>
  <dcterms:created xsi:type="dcterms:W3CDTF">2022-02-07T12:03:12Z</dcterms:created>
  <dcterms:modified xsi:type="dcterms:W3CDTF">2022-04-20T19:00:12Z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2021-11-22T00:00:00Z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2022-02-07T00:00:00Z</vt:filetime>
  </property>
  <property fmtid="{D5CDD505-2E9C-101B-9397-08002B2CF9AE}" pid="5" name="ContentTypeId">
    <vt:lpwstr>0x0101008AC944F05623554DA5FD51E9C5865BB3</vt:lpwstr>
  </property>
</Properties>
</file>